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0" r:id="rId26"/>
    <p:sldId id="291" r:id="rId27"/>
    <p:sldId id="293" r:id="rId28"/>
    <p:sldId id="294" r:id="rId29"/>
    <p:sldId id="295" r:id="rId30"/>
    <p:sldId id="296" r:id="rId31"/>
    <p:sldId id="292" r:id="rId32"/>
    <p:sldId id="297" r:id="rId33"/>
    <p:sldId id="298" r:id="rId34"/>
    <p:sldId id="299" r:id="rId35"/>
    <p:sldId id="33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38" r:id="rId52"/>
    <p:sldId id="316" r:id="rId53"/>
    <p:sldId id="317" r:id="rId54"/>
    <p:sldId id="318" r:id="rId55"/>
    <p:sldId id="319" r:id="rId56"/>
    <p:sldId id="320" r:id="rId57"/>
    <p:sldId id="322" r:id="rId58"/>
    <p:sldId id="323" r:id="rId59"/>
    <p:sldId id="324" r:id="rId60"/>
    <p:sldId id="325" r:id="rId61"/>
    <p:sldId id="334" r:id="rId62"/>
    <p:sldId id="337" r:id="rId63"/>
    <p:sldId id="341" r:id="rId64"/>
    <p:sldId id="336" r:id="rId65"/>
    <p:sldId id="335" r:id="rId66"/>
    <p:sldId id="340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259" r:id="rId7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/>
    <p:restoredTop sz="94624"/>
  </p:normalViewPr>
  <p:slideViewPr>
    <p:cSldViewPr>
      <p:cViewPr varScale="1">
        <p:scale>
          <a:sx n="106" d="100"/>
          <a:sy n="106" d="100"/>
        </p:scale>
        <p:origin x="20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00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B2CBB-DA76-9E40-90B6-BA874D26C667}" type="datetimeFigureOut">
              <a:t>2017/10/28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304DC-AF98-964D-B7C7-462C0E79046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16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Linux/ubuntu:</a:t>
            </a:r>
          </a:p>
          <a:p>
            <a:r>
              <a:rPr kumimoji="1" lang="en-US" altLang="zh-CN"/>
              <a:t>python2.7:</a:t>
            </a:r>
            <a:r>
              <a:rPr kumimoji="1" lang="en-US" altLang="zh-CN" baseline="0"/>
              <a:t> </a:t>
            </a:r>
            <a:r>
              <a:rPr kumimoji="1" lang="en-US" altLang="zh-CN"/>
              <a:t>pip</a:t>
            </a:r>
            <a:r>
              <a:rPr kumimoji="1" lang="en-US" altLang="zh-CN" baseline="0"/>
              <a:t> </a:t>
            </a:r>
            <a:r>
              <a:rPr lang="en-US" altLang="zh-CN"/>
              <a:t>install https://storage.googleapis.com/tensorflow/linux/cpu/tensorflow-1.0.1-cp27-none-linux_x86_64.whl </a:t>
            </a:r>
          </a:p>
          <a:p>
            <a:r>
              <a:rPr lang="en-US" altLang="zh-CN"/>
              <a:t>python3.5: pip3 install https://storage.googleapis.com/tensorflow/linux/cpu/tensorflow-1.0.1-cp35-cp35m-linux_x86_64.whl </a:t>
            </a:r>
          </a:p>
          <a:p>
            <a:endParaRPr kumimoji="1" lang="en-US" altLang="zh-CN"/>
          </a:p>
          <a:p>
            <a:r>
              <a:rPr kumimoji="1" lang="en-US" altLang="zh-CN"/>
              <a:t>Maxos:</a:t>
            </a:r>
          </a:p>
          <a:p>
            <a:r>
              <a:rPr lang="en-US" altLang="zh-CN"/>
              <a:t>python2:</a:t>
            </a:r>
            <a:r>
              <a:rPr lang="en-US" altLang="zh-CN" baseline="0"/>
              <a:t> </a:t>
            </a:r>
            <a:r>
              <a:rPr lang="en-US" altLang="zh-CN"/>
              <a:t>pip install https://storage.googleapis.com/tensorflow/mac/cpu/tensorflow-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1.0.1</a:t>
            </a:r>
            <a:r>
              <a:rPr lang="en-US" altLang="zh-CN"/>
              <a:t>-py2-none-any.whl</a:t>
            </a:r>
          </a:p>
          <a:p>
            <a:r>
              <a:rPr lang="en-US" altLang="zh-CN"/>
              <a:t>python3: pip3 install https://storage.googleapis.com/tensorflow/mac/cpu/tensorflow-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1.0.1</a:t>
            </a:r>
            <a:r>
              <a:rPr lang="en-US" altLang="zh-CN"/>
              <a:t>-py3-none-any.whl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772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此处输入专题名称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387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0069" y="2660688"/>
            <a:ext cx="669426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与深度学习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263650"/>
            <a:ext cx="81026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1412776"/>
            <a:ext cx="7896123" cy="44472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18807" y="8367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0070C0"/>
                </a:solidFill>
              </a:rPr>
              <a:t>深度学习框架</a:t>
            </a:r>
          </a:p>
        </p:txBody>
      </p:sp>
      <p:sp>
        <p:nvSpPr>
          <p:cNvPr id="4" name="矩形 3"/>
          <p:cNvSpPr/>
          <p:nvPr/>
        </p:nvSpPr>
        <p:spPr>
          <a:xfrm>
            <a:off x="3964398" y="3244334"/>
            <a:ext cx="1215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194565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738982" cy="3787626"/>
          </a:xfrm>
          <a:prstGeom prst="rect">
            <a:avLst/>
          </a:prstGeom>
        </p:spPr>
      </p:pic>
      <p:cxnSp>
        <p:nvCxnSpPr>
          <p:cNvPr id="4" name="直线连接符 3"/>
          <p:cNvCxnSpPr/>
          <p:nvPr/>
        </p:nvCxnSpPr>
        <p:spPr>
          <a:xfrm>
            <a:off x="755576" y="2420888"/>
            <a:ext cx="75608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 bwMode="auto">
          <a:xfrm>
            <a:off x="3923928" y="2060848"/>
            <a:ext cx="576064" cy="3600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sp>
        <p:nvSpPr>
          <p:cNvPr id="6" name="矩形 5"/>
          <p:cNvSpPr/>
          <p:nvPr/>
        </p:nvSpPr>
        <p:spPr bwMode="auto">
          <a:xfrm>
            <a:off x="4355976" y="2420888"/>
            <a:ext cx="576064" cy="3600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sp>
        <p:nvSpPr>
          <p:cNvPr id="7" name="矩形 6"/>
          <p:cNvSpPr/>
          <p:nvPr/>
        </p:nvSpPr>
        <p:spPr bwMode="auto">
          <a:xfrm>
            <a:off x="3923928" y="2664060"/>
            <a:ext cx="576064" cy="3600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sp>
        <p:nvSpPr>
          <p:cNvPr id="8" name="矩形 7"/>
          <p:cNvSpPr/>
          <p:nvPr/>
        </p:nvSpPr>
        <p:spPr bwMode="auto">
          <a:xfrm>
            <a:off x="3923928" y="3267271"/>
            <a:ext cx="576064" cy="3600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sp>
        <p:nvSpPr>
          <p:cNvPr id="9" name="矩形 8"/>
          <p:cNvSpPr/>
          <p:nvPr/>
        </p:nvSpPr>
        <p:spPr bwMode="auto">
          <a:xfrm>
            <a:off x="3995936" y="3870482"/>
            <a:ext cx="576064" cy="3600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sp>
        <p:nvSpPr>
          <p:cNvPr id="10" name="矩形 9"/>
          <p:cNvSpPr/>
          <p:nvPr/>
        </p:nvSpPr>
        <p:spPr bwMode="auto">
          <a:xfrm>
            <a:off x="3959932" y="4743922"/>
            <a:ext cx="576064" cy="3600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sp>
        <p:nvSpPr>
          <p:cNvPr id="11" name="矩形 10"/>
          <p:cNvSpPr/>
          <p:nvPr/>
        </p:nvSpPr>
        <p:spPr bwMode="auto">
          <a:xfrm>
            <a:off x="3936776" y="5116178"/>
            <a:ext cx="576064" cy="3600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96647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836712"/>
            <a:ext cx="7721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7848872" cy="998984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solidFill>
                  <a:srgbClr val="0070C0"/>
                </a:solidFill>
              </a:rPr>
              <a:t>认识</a:t>
            </a:r>
            <a:r>
              <a:rPr kumimoji="1" lang="en-US" altLang="zh-CN" sz="3600" dirty="0">
                <a:solidFill>
                  <a:srgbClr val="0070C0"/>
                </a:solidFill>
              </a:rPr>
              <a:t>Tensorflow</a:t>
            </a:r>
            <a:endParaRPr kumimoji="1" lang="zh-CN" altLang="en-US" sz="36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542" y="2564904"/>
            <a:ext cx="2671226" cy="20400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521940"/>
            <a:ext cx="3880594" cy="46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84784"/>
            <a:ext cx="7146517" cy="39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94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4342" y="1196752"/>
            <a:ext cx="858632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/>
          </a:p>
          <a:p>
            <a:r>
              <a:rPr lang="en-US" altLang="zh-CN"/>
              <a:t>1</a:t>
            </a:r>
            <a:r>
              <a:rPr lang="zh-CN" altLang="en-US"/>
              <a:t>、真正的可移植性</a:t>
            </a:r>
            <a:endParaRPr lang="en-US" altLang="zh-CN"/>
          </a:p>
          <a:p>
            <a:r>
              <a:rPr lang="zh-CN" altLang="en-US"/>
              <a:t>引入各种计算设备的支持包括</a:t>
            </a:r>
            <a:r>
              <a:rPr lang="en-US" altLang="zh-CN"/>
              <a:t>CPU/GPU/TPU</a:t>
            </a:r>
            <a:r>
              <a:rPr lang="zh-CN" altLang="en-US"/>
              <a:t>，以及能够很好地运行在移动端，</a:t>
            </a:r>
            <a:endParaRPr lang="en-US" altLang="zh-CN"/>
          </a:p>
          <a:p>
            <a:r>
              <a:rPr lang="zh-CN" altLang="en-US"/>
              <a:t>如安卓设备、</a:t>
            </a:r>
            <a:r>
              <a:rPr lang="en-US" altLang="zh-CN"/>
              <a:t>ios</a:t>
            </a:r>
            <a:r>
              <a:rPr lang="zh-CN" altLang="en-US"/>
              <a:t>、树莓派等等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2</a:t>
            </a:r>
            <a:r>
              <a:rPr kumimoji="1" lang="zh-CN" altLang="en-US"/>
              <a:t>、</a:t>
            </a:r>
            <a:r>
              <a:rPr lang="zh-CN" altLang="en-US"/>
              <a:t>多语言支持</a:t>
            </a:r>
          </a:p>
          <a:p>
            <a:r>
              <a:rPr lang="en-US" altLang="zh-CN"/>
              <a:t>Tensorflow </a:t>
            </a:r>
            <a:r>
              <a:rPr lang="zh-CN" altLang="en-US"/>
              <a:t>有一个合理的</a:t>
            </a:r>
            <a:r>
              <a:rPr lang="en-US" altLang="zh-CN"/>
              <a:t>c++</a:t>
            </a:r>
            <a:r>
              <a:rPr lang="zh-CN" altLang="en-US"/>
              <a:t>使用界面，也有一个易用的</a:t>
            </a:r>
            <a:r>
              <a:rPr lang="en-US" altLang="zh-CN"/>
              <a:t>python</a:t>
            </a:r>
            <a:r>
              <a:rPr lang="zh-CN" altLang="en-US"/>
              <a:t>使用界面来构建和</a:t>
            </a:r>
            <a:endParaRPr lang="en-US" altLang="zh-CN"/>
          </a:p>
          <a:p>
            <a:r>
              <a:rPr lang="zh-CN" altLang="en-US"/>
              <a:t>执行你的</a:t>
            </a:r>
            <a:r>
              <a:rPr lang="en-US" altLang="zh-CN"/>
              <a:t>graphs</a:t>
            </a:r>
            <a:r>
              <a:rPr lang="zh-CN" altLang="en-US"/>
              <a:t>，你可以直接写</a:t>
            </a:r>
            <a:r>
              <a:rPr lang="en-US" altLang="zh-CN"/>
              <a:t>python/c++</a:t>
            </a:r>
            <a:r>
              <a:rPr lang="zh-CN" altLang="en-US"/>
              <a:t>程序。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、高度的灵活性与效率</a:t>
            </a:r>
          </a:p>
          <a:p>
            <a:r>
              <a:rPr lang="en-US" altLang="zh-CN"/>
              <a:t>TensorFlow</a:t>
            </a:r>
            <a:r>
              <a:rPr lang="zh-CN" altLang="en-US"/>
              <a:t>是一个采用数据流图（</a:t>
            </a:r>
            <a:r>
              <a:rPr lang="en-US" altLang="zh-CN"/>
              <a:t>data flow graphs</a:t>
            </a:r>
            <a:r>
              <a:rPr lang="zh-CN" altLang="en-US"/>
              <a:t>），用于数值计算的开源软件库</a:t>
            </a:r>
            <a:endParaRPr lang="en-US" altLang="zh-CN"/>
          </a:p>
          <a:p>
            <a:r>
              <a:rPr lang="zh-CN" altLang="en-US"/>
              <a:t>能够灵活进行组装图，执行图。随着开发的进展，</a:t>
            </a:r>
            <a:r>
              <a:rPr lang="en-US" altLang="zh-CN"/>
              <a:t>Tensorflow</a:t>
            </a:r>
            <a:r>
              <a:rPr lang="zh-CN" altLang="en-US"/>
              <a:t>的效率不算在提高</a:t>
            </a:r>
            <a:endParaRPr lang="en-US" altLang="zh-CN"/>
          </a:p>
          <a:p>
            <a:endParaRPr kumimoji="1" lang="en-US" altLang="zh-CN"/>
          </a:p>
          <a:p>
            <a:r>
              <a:rPr kumimoji="1" lang="en-US" altLang="zh-CN"/>
              <a:t>4</a:t>
            </a:r>
            <a:r>
              <a:rPr kumimoji="1" lang="zh-CN" altLang="en-US"/>
              <a:t>、支持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TensorFlow </a:t>
            </a:r>
            <a:r>
              <a:rPr lang="zh-CN" altLang="en-US"/>
              <a:t>由谷歌提供支持，谷歌投入了大量精力开发 </a:t>
            </a:r>
            <a:r>
              <a:rPr lang="en-US" altLang="zh-CN"/>
              <a:t>TensorFlow</a:t>
            </a:r>
            <a:r>
              <a:rPr lang="zh-CN" altLang="en-US"/>
              <a:t>，它希望 </a:t>
            </a:r>
            <a:endParaRPr lang="en-US" altLang="zh-CN"/>
          </a:p>
          <a:p>
            <a:r>
              <a:rPr lang="en-US" altLang="zh-CN"/>
              <a:t>TensorFlow </a:t>
            </a:r>
            <a:r>
              <a:rPr lang="zh-CN" altLang="en-US"/>
              <a:t>成为机器学习研究人员和开发人员的通用语言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03848" y="692696"/>
            <a:ext cx="3167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7030A0"/>
                </a:solidFill>
              </a:rPr>
              <a:t>Tensorflow</a:t>
            </a:r>
            <a:r>
              <a:rPr kumimoji="1" lang="zh-CN" altLang="en-US" sz="3600">
                <a:solidFill>
                  <a:srgbClr val="7030A0"/>
                </a:solidFill>
              </a:rPr>
              <a:t>特点</a:t>
            </a:r>
            <a:endParaRPr kumimoji="1" lang="en-US" altLang="zh-CN" sz="36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82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649" y="2114327"/>
            <a:ext cx="1628767" cy="26108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77" y="2094478"/>
            <a:ext cx="5830379" cy="26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7219835" cy="42484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65443" y="836712"/>
            <a:ext cx="23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>
                <a:solidFill>
                  <a:srgbClr val="0070C0"/>
                </a:solidFill>
              </a:rPr>
              <a:t>使用</a:t>
            </a:r>
            <a:r>
              <a:rPr kumimoji="1" lang="en-US" altLang="zh-CN" b="1">
                <a:solidFill>
                  <a:srgbClr val="0070C0"/>
                </a:solidFill>
              </a:rPr>
              <a:t>tensorflow</a:t>
            </a:r>
            <a:r>
              <a:rPr kumimoji="1" lang="zh-CN" altLang="en-US" b="1">
                <a:solidFill>
                  <a:srgbClr val="0070C0"/>
                </a:solidFill>
              </a:rPr>
              <a:t>的公司</a:t>
            </a:r>
          </a:p>
        </p:txBody>
      </p:sp>
    </p:spTree>
    <p:extLst>
      <p:ext uri="{BB962C8B-B14F-4D97-AF65-F5344CB8AC3E}">
        <p14:creationId xmlns:p14="http://schemas.microsoft.com/office/powerpoint/2010/main" val="124248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71800" y="692696"/>
            <a:ext cx="4056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7030A0"/>
                </a:solidFill>
              </a:rPr>
              <a:t>Tensorflow</a:t>
            </a:r>
            <a:r>
              <a:rPr kumimoji="1" lang="zh-CN" altLang="en-US" sz="3600">
                <a:solidFill>
                  <a:srgbClr val="7030A0"/>
                </a:solidFill>
              </a:rPr>
              <a:t>教学版本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43608" y="2204864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使用</a:t>
            </a:r>
            <a:r>
              <a:rPr kumimoji="1" lang="en-US" altLang="zh-CN"/>
              <a:t>17</a:t>
            </a:r>
            <a:r>
              <a:rPr kumimoji="1" lang="zh-CN" altLang="en-US"/>
              <a:t>年</a:t>
            </a:r>
            <a:r>
              <a:rPr kumimoji="1" lang="en-US" altLang="zh-CN"/>
              <a:t>2</a:t>
            </a:r>
            <a:r>
              <a:rPr kumimoji="1" lang="zh-CN" altLang="en-US"/>
              <a:t>月份发布的</a:t>
            </a:r>
            <a:r>
              <a:rPr kumimoji="1" lang="en-US" altLang="zh-CN">
                <a:solidFill>
                  <a:srgbClr val="FF0000"/>
                </a:solidFill>
              </a:rPr>
              <a:t>1.0</a:t>
            </a:r>
            <a:r>
              <a:rPr kumimoji="1" lang="zh-CN" altLang="en-US">
                <a:solidFill>
                  <a:srgbClr val="FF0000"/>
                </a:solidFill>
              </a:rPr>
              <a:t>版本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9597" y="2780928"/>
            <a:ext cx="82298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/>
              <a:t>更快：</a:t>
            </a:r>
          </a:p>
          <a:p>
            <a:r>
              <a:rPr lang="en-US" altLang="zh-CN"/>
              <a:t>TensorFlow 1.0 </a:t>
            </a:r>
            <a:r>
              <a:rPr lang="zh-CN" altLang="en-US"/>
              <a:t>运行速度变得更加快</a:t>
            </a:r>
            <a:endParaRPr lang="en-US" altLang="zh-CN"/>
          </a:p>
          <a:p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zh-CN" altLang="en-US"/>
              <a:t>更灵活</a:t>
            </a:r>
          </a:p>
          <a:p>
            <a:r>
              <a:rPr lang="en-US" altLang="zh-CN"/>
              <a:t>TensorFlow 1.0 </a:t>
            </a:r>
            <a:r>
              <a:rPr lang="zh-CN" altLang="en-US"/>
              <a:t>还加入了一些高级</a:t>
            </a:r>
            <a:r>
              <a:rPr lang="en-US" altLang="zh-CN"/>
              <a:t>API</a:t>
            </a:r>
            <a:r>
              <a:rPr lang="zh-CN" altLang="en-US"/>
              <a:t>，包括 </a:t>
            </a:r>
            <a:r>
              <a:rPr lang="en-US" altLang="zh-CN"/>
              <a:t>tf.layers</a:t>
            </a:r>
            <a:r>
              <a:rPr lang="zh-CN" altLang="en-US"/>
              <a:t>，</a:t>
            </a:r>
            <a:r>
              <a:rPr lang="en-US" altLang="zh-CN"/>
              <a:t>tf.metrics </a:t>
            </a:r>
            <a:r>
              <a:rPr lang="zh-CN" altLang="en-US"/>
              <a:t>和 </a:t>
            </a:r>
            <a:r>
              <a:rPr lang="en-US" altLang="zh-CN"/>
              <a:t>tf.losses </a:t>
            </a:r>
            <a:r>
              <a:rPr lang="zh-CN" altLang="en-US"/>
              <a:t>模块。</a:t>
            </a:r>
            <a:endParaRPr lang="en-US" altLang="zh-CN"/>
          </a:p>
          <a:p>
            <a:r>
              <a:rPr lang="zh-CN" altLang="en-US"/>
              <a:t>以及加入了一些类似</a:t>
            </a:r>
            <a:r>
              <a:rPr lang="en-US" altLang="zh-CN"/>
              <a:t>scikit-learn</a:t>
            </a:r>
            <a:r>
              <a:rPr lang="zh-CN" altLang="en-US"/>
              <a:t>的</a:t>
            </a:r>
            <a:r>
              <a:rPr lang="en-US" altLang="zh-CN"/>
              <a:t>estimator</a:t>
            </a:r>
            <a:r>
              <a:rPr lang="zh-CN" altLang="en-US"/>
              <a:t>机制</a:t>
            </a:r>
            <a:endParaRPr lang="en-US" altLang="zh-CN"/>
          </a:p>
          <a:p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en-US" altLang="zh-CN"/>
              <a:t>0.12</a:t>
            </a:r>
            <a:r>
              <a:rPr lang="zh-CN" altLang="en-US"/>
              <a:t>版本之后支持的可视化</a:t>
            </a:r>
            <a:endParaRPr lang="en-US" altLang="zh-CN"/>
          </a:p>
          <a:p>
            <a:r>
              <a:rPr lang="zh-CN" altLang="en-US"/>
              <a:t>能够可视化的看见程序图的结构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57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7744" y="692696"/>
            <a:ext cx="519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/>
              <a:t>第四天</a:t>
            </a:r>
            <a:r>
              <a:rPr kumimoji="1" lang="en-US" altLang="zh-CN" sz="4000"/>
              <a:t>-Tensorflow</a:t>
            </a:r>
            <a:r>
              <a:rPr kumimoji="1" lang="zh-CN" altLang="en-US" sz="4000"/>
              <a:t>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50374" y="1916832"/>
            <a:ext cx="341792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、深度学习介绍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、认识</a:t>
            </a:r>
            <a:r>
              <a:rPr kumimoji="1" lang="en-US" altLang="zh-CN" sz="2400"/>
              <a:t>Tensorflow</a:t>
            </a:r>
          </a:p>
          <a:p>
            <a:endParaRPr kumimoji="1" lang="en-US" altLang="zh-CN" sz="2400"/>
          </a:p>
          <a:p>
            <a:r>
              <a:rPr kumimoji="1" lang="en-US" altLang="zh-CN" sz="2400"/>
              <a:t>3</a:t>
            </a:r>
            <a:r>
              <a:rPr kumimoji="1" lang="zh-CN" altLang="en-US" sz="2400"/>
              <a:t>、</a:t>
            </a:r>
            <a:r>
              <a:rPr kumimoji="1" lang="en-US" altLang="zh-CN" sz="2400"/>
              <a:t>Tensorflow</a:t>
            </a:r>
            <a:r>
              <a:rPr kumimoji="1" lang="zh-CN" altLang="en-US" sz="2400"/>
              <a:t>的安装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4</a:t>
            </a:r>
            <a:r>
              <a:rPr kumimoji="1" lang="zh-CN" altLang="en-US" sz="2400"/>
              <a:t>、</a:t>
            </a:r>
            <a:r>
              <a:rPr kumimoji="1" lang="en-US" altLang="zh-CN" sz="2400"/>
              <a:t>Tensorflow</a:t>
            </a:r>
            <a:r>
              <a:rPr kumimoji="1" lang="zh-CN" altLang="en-US" sz="2400"/>
              <a:t>初体验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5</a:t>
            </a:r>
            <a:r>
              <a:rPr kumimoji="1" lang="zh-CN" altLang="en-US" sz="2400"/>
              <a:t>、</a:t>
            </a:r>
            <a:r>
              <a:rPr kumimoji="1" lang="en-US" altLang="zh-CN" sz="2400">
                <a:solidFill>
                  <a:srgbClr val="FF0000"/>
                </a:solidFill>
              </a:rPr>
              <a:t>Tensorflow</a:t>
            </a:r>
            <a:r>
              <a:rPr kumimoji="1" lang="zh-CN" altLang="en-US" sz="2400">
                <a:solidFill>
                  <a:srgbClr val="FF0000"/>
                </a:solidFill>
              </a:rPr>
              <a:t>进阶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endParaRPr kumimoji="1" lang="en-US" altLang="zh-CN" sz="2400">
              <a:solidFill>
                <a:srgbClr val="FF0000"/>
              </a:solidFill>
            </a:endParaRPr>
          </a:p>
          <a:p>
            <a:r>
              <a:rPr kumimoji="1" lang="en-US" altLang="zh-CN" sz="2400"/>
              <a:t>6</a:t>
            </a:r>
            <a:r>
              <a:rPr kumimoji="1" lang="zh-CN" altLang="en-US" sz="2400"/>
              <a:t>、案例：实现线性回归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48216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7848872" cy="998984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</a:rPr>
              <a:t>Tensorflow</a:t>
            </a:r>
            <a:r>
              <a:rPr kumimoji="1" lang="zh-CN" altLang="en-US" sz="3600" dirty="0">
                <a:solidFill>
                  <a:srgbClr val="0070C0"/>
                </a:solidFill>
              </a:rPr>
              <a:t>的安装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07904" y="2492896"/>
            <a:ext cx="21584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/>
              <a:t>Linux/ubuntu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/>
              <a:t>Mac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354982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6" y="620688"/>
            <a:ext cx="5040560" cy="710952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7030A0"/>
                </a:solidFill>
              </a:rPr>
              <a:t>开启</a:t>
            </a:r>
            <a:r>
              <a:rPr kumimoji="1" lang="en-US" altLang="zh-CN" sz="3200" dirty="0">
                <a:solidFill>
                  <a:srgbClr val="7030A0"/>
                </a:solidFill>
              </a:rPr>
              <a:t>GPU</a:t>
            </a:r>
            <a:r>
              <a:rPr kumimoji="1" lang="zh-CN" altLang="en-US" sz="3200" dirty="0">
                <a:solidFill>
                  <a:srgbClr val="7030A0"/>
                </a:solidFill>
              </a:rPr>
              <a:t>支持</a:t>
            </a:r>
            <a:r>
              <a:rPr kumimoji="1" lang="en-US" altLang="zh-CN" sz="3200" dirty="0">
                <a:solidFill>
                  <a:srgbClr val="7030A0"/>
                </a:solidFill>
              </a:rPr>
              <a:t>(</a:t>
            </a:r>
            <a:r>
              <a:rPr kumimoji="1" lang="zh-CN" altLang="en-US" sz="3200" dirty="0">
                <a:solidFill>
                  <a:srgbClr val="7030A0"/>
                </a:solidFill>
              </a:rPr>
              <a:t>不推荐</a:t>
            </a:r>
            <a:r>
              <a:rPr kumimoji="1" lang="en-US" altLang="zh-CN" sz="3200" dirty="0">
                <a:solidFill>
                  <a:srgbClr val="7030A0"/>
                </a:solidFill>
              </a:rPr>
              <a:t>)</a:t>
            </a:r>
            <a:endParaRPr kumimoji="1"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9632" y="1988840"/>
            <a:ext cx="7164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400"/>
              <a:t>如果您的系统没有</a:t>
            </a:r>
            <a:r>
              <a:rPr lang="en-US" altLang="zh-CN" sz="2400"/>
              <a:t>NVIDIA®GPU</a:t>
            </a:r>
            <a:r>
              <a:rPr lang="zh-CN" altLang="en-US" sz="2400"/>
              <a:t>，请构建并安装</a:t>
            </a:r>
            <a:r>
              <a:rPr lang="en-US" altLang="zh-CN" sz="2400"/>
              <a:t>CPU</a:t>
            </a:r>
            <a:r>
              <a:rPr lang="zh-CN" altLang="en-US" sz="2400"/>
              <a:t>版本</a:t>
            </a:r>
            <a:endParaRPr lang="en-US" altLang="zh-CN" sz="2400"/>
          </a:p>
          <a:p>
            <a:pPr marL="285750" indent="-285750">
              <a:buFont typeface="Arial" charset="0"/>
              <a:buChar char="•"/>
            </a:pP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/>
              <a:t>Ubuntu: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sz="2400"/>
              <a:t>安装</a:t>
            </a:r>
            <a:r>
              <a:rPr lang="en-US" altLang="zh-CN" sz="2400"/>
              <a:t>CUDA</a:t>
            </a:r>
            <a:r>
              <a:rPr lang="zh-CN" altLang="en-US" sz="2400"/>
              <a:t>和</a:t>
            </a:r>
            <a:r>
              <a:rPr lang="en-US" altLang="zh-CN" sz="2400"/>
              <a:t>cuDNN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sz="2400" b="1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/>
              <a:t>Mac: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sz="2400"/>
              <a:t>安装</a:t>
            </a:r>
            <a:r>
              <a:rPr lang="en-US" altLang="zh-CN" sz="2400"/>
              <a:t>CUDA</a:t>
            </a:r>
            <a:r>
              <a:rPr lang="zh-CN" altLang="en-US" sz="2400"/>
              <a:t>和</a:t>
            </a:r>
            <a:r>
              <a:rPr lang="en-US" altLang="zh-CN" sz="2400"/>
              <a:t>cuDNN</a:t>
            </a:r>
          </a:p>
        </p:txBody>
      </p:sp>
    </p:spTree>
    <p:extLst>
      <p:ext uri="{BB962C8B-B14F-4D97-AF65-F5344CB8AC3E}">
        <p14:creationId xmlns:p14="http://schemas.microsoft.com/office/powerpoint/2010/main" val="307706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7848872" cy="998984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</a:rPr>
              <a:t>Tensorflow</a:t>
            </a:r>
            <a:r>
              <a:rPr kumimoji="1" lang="zh-CN" altLang="en-US" sz="3600" dirty="0">
                <a:solidFill>
                  <a:srgbClr val="0070C0"/>
                </a:solidFill>
              </a:rPr>
              <a:t>初体验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35696" y="3212976"/>
            <a:ext cx="586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通过案例来了解分析</a:t>
            </a:r>
            <a:r>
              <a:rPr kumimoji="1" lang="en-US" altLang="zh-CN" sz="2400">
                <a:solidFill>
                  <a:srgbClr val="0070C0"/>
                </a:solidFill>
              </a:rPr>
              <a:t>Tensorflow</a:t>
            </a:r>
            <a:r>
              <a:rPr kumimoji="1" lang="zh-CN" altLang="en-US" sz="2400">
                <a:solidFill>
                  <a:srgbClr val="0070C0"/>
                </a:solidFill>
              </a:rPr>
              <a:t>的整个结构</a:t>
            </a:r>
          </a:p>
        </p:txBody>
      </p:sp>
    </p:spTree>
    <p:extLst>
      <p:ext uri="{BB962C8B-B14F-4D97-AF65-F5344CB8AC3E}">
        <p14:creationId xmlns:p14="http://schemas.microsoft.com/office/powerpoint/2010/main" val="489095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620688"/>
            <a:ext cx="7848872" cy="998984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7030A0"/>
                </a:solidFill>
              </a:rPr>
              <a:t>加法运算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564904"/>
            <a:ext cx="434482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73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27784" y="620688"/>
            <a:ext cx="3657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7030A0"/>
                </a:solidFill>
              </a:rPr>
              <a:t>Tensorflow</a:t>
            </a:r>
            <a:r>
              <a:rPr kumimoji="1" lang="zh-CN" altLang="en-US" sz="3200" dirty="0">
                <a:solidFill>
                  <a:srgbClr val="7030A0"/>
                </a:solidFill>
              </a:rPr>
              <a:t>加法运算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91" y="2564904"/>
            <a:ext cx="5885574" cy="211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29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692696"/>
            <a:ext cx="3255188" cy="57606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5576" y="10527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0070C0"/>
                </a:solidFill>
              </a:rPr>
              <a:t>数据流图：</a:t>
            </a:r>
          </a:p>
        </p:txBody>
      </p:sp>
    </p:spTree>
    <p:extLst>
      <p:ext uri="{BB962C8B-B14F-4D97-AF65-F5344CB8AC3E}">
        <p14:creationId xmlns:p14="http://schemas.microsoft.com/office/powerpoint/2010/main" val="538497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35696" y="2902150"/>
            <a:ext cx="1424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0070C0"/>
                </a:solidFill>
              </a:rPr>
              <a:t>Tensor</a:t>
            </a:r>
            <a:endParaRPr kumimoji="1" lang="zh-CN" altLang="en-US" sz="360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88287" y="2902151"/>
            <a:ext cx="100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0070C0"/>
                </a:solidFill>
              </a:rPr>
              <a:t>flow</a:t>
            </a:r>
            <a:endParaRPr kumimoji="1" lang="zh-CN" altLang="en-US" sz="3600">
              <a:solidFill>
                <a:srgbClr val="0070C0"/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4211960" y="3212976"/>
            <a:ext cx="864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644008" y="2852936"/>
            <a:ext cx="0" cy="74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738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55146" y="2996952"/>
            <a:ext cx="3980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0" i="0">
                <a:solidFill>
                  <a:srgbClr val="0070C0"/>
                </a:solidFill>
                <a:effectLst/>
                <a:latin typeface="Helvetica Neue" charset="0"/>
              </a:rPr>
              <a:t>计算密集型 </a:t>
            </a:r>
            <a:r>
              <a:rPr lang="en-US" altLang="zh-CN" sz="2800" b="0" i="0">
                <a:solidFill>
                  <a:srgbClr val="0070C0"/>
                </a:solidFill>
                <a:effectLst/>
                <a:latin typeface="Helvetica Neue" charset="0"/>
              </a:rPr>
              <a:t>vs IO</a:t>
            </a:r>
            <a:r>
              <a:rPr lang="zh-CN" altLang="en-US" sz="2800" b="0" i="0">
                <a:solidFill>
                  <a:srgbClr val="0070C0"/>
                </a:solidFill>
                <a:effectLst/>
                <a:latin typeface="Helvetica Neue" charset="0"/>
              </a:rPr>
              <a:t>密集型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95736" y="764704"/>
            <a:ext cx="5299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rgbClr val="7030A0"/>
                </a:solidFill>
              </a:rPr>
              <a:t>Tensorflow</a:t>
            </a:r>
            <a:r>
              <a:rPr kumimoji="1" lang="zh-CN" altLang="en-US" sz="3200">
                <a:solidFill>
                  <a:srgbClr val="7030A0"/>
                </a:solidFill>
              </a:rPr>
              <a:t>与以往接触的不同</a:t>
            </a:r>
          </a:p>
        </p:txBody>
      </p:sp>
    </p:spTree>
    <p:extLst>
      <p:ext uri="{BB962C8B-B14F-4D97-AF65-F5344CB8AC3E}">
        <p14:creationId xmlns:p14="http://schemas.microsoft.com/office/powerpoint/2010/main" val="938763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04730" y="692696"/>
            <a:ext cx="3167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>
                <a:solidFill>
                  <a:srgbClr val="0070C0"/>
                </a:solidFill>
              </a:rPr>
              <a:t>Tensorflow</a:t>
            </a:r>
            <a:r>
              <a:rPr kumimoji="1" lang="zh-CN" altLang="en-US" sz="3600">
                <a:solidFill>
                  <a:srgbClr val="0070C0"/>
                </a:solidFill>
              </a:rPr>
              <a:t>进阶</a:t>
            </a:r>
            <a:endParaRPr kumimoji="1" lang="en-US" altLang="zh-CN" sz="360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59832" y="234888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333333"/>
                </a:solidFill>
                <a:latin typeface="Helvetica Neue" charset="0"/>
              </a:rPr>
              <a:t>1</a:t>
            </a:r>
            <a:r>
              <a:rPr lang="zh-CN" altLang="en-US" sz="2800" b="0" i="0">
                <a:solidFill>
                  <a:srgbClr val="333333"/>
                </a:solidFill>
                <a:effectLst/>
                <a:latin typeface="Helvetica Neue" charset="0"/>
              </a:rPr>
              <a:t>、图</a:t>
            </a:r>
          </a:p>
          <a:p>
            <a:r>
              <a:rPr lang="en-US" altLang="zh-CN" sz="2800">
                <a:solidFill>
                  <a:srgbClr val="333333"/>
                </a:solidFill>
                <a:latin typeface="Helvetica Neue" charset="0"/>
              </a:rPr>
              <a:t>2</a:t>
            </a:r>
            <a:r>
              <a:rPr lang="zh-CN" altLang="en-US" sz="2800" b="0" i="0">
                <a:solidFill>
                  <a:srgbClr val="333333"/>
                </a:solidFill>
                <a:effectLst/>
                <a:latin typeface="Helvetica Neue" charset="0"/>
              </a:rPr>
              <a:t>、会话</a:t>
            </a:r>
            <a:endParaRPr lang="en-US" altLang="zh-CN" sz="2800" b="0" i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Helvetica Neue" charset="0"/>
              </a:rPr>
              <a:t>3</a:t>
            </a:r>
            <a:r>
              <a:rPr lang="zh-CN" altLang="en-US" sz="2800">
                <a:solidFill>
                  <a:srgbClr val="333333"/>
                </a:solidFill>
                <a:latin typeface="Helvetica Neue" charset="0"/>
              </a:rPr>
              <a:t>、张量</a:t>
            </a:r>
            <a:endParaRPr lang="en-US" altLang="zh-CN" sz="2800">
              <a:solidFill>
                <a:srgbClr val="333333"/>
              </a:solidFill>
              <a:latin typeface="Helvetica Neue" charset="0"/>
            </a:endParaRPr>
          </a:p>
          <a:p>
            <a:r>
              <a:rPr lang="en-US" altLang="zh-CN" sz="2800" b="0" i="0">
                <a:solidFill>
                  <a:srgbClr val="333333"/>
                </a:solidFill>
                <a:effectLst/>
                <a:latin typeface="Helvetica Neue" charset="0"/>
              </a:rPr>
              <a:t>4</a:t>
            </a:r>
            <a:r>
              <a:rPr lang="zh-CN" altLang="en-US" sz="2800" b="0" i="0">
                <a:solidFill>
                  <a:srgbClr val="333333"/>
                </a:solidFill>
                <a:effectLst/>
                <a:latin typeface="Helvetica Neue" charset="0"/>
              </a:rPr>
              <a:t>、</a:t>
            </a:r>
            <a:r>
              <a:rPr lang="zh-CN" altLang="en-US" sz="2800">
                <a:solidFill>
                  <a:srgbClr val="333333"/>
                </a:solidFill>
                <a:latin typeface="Helvetica Neue" charset="0"/>
              </a:rPr>
              <a:t>变量</a:t>
            </a:r>
            <a:endParaRPr lang="en-US" altLang="zh-CN" sz="2800">
              <a:solidFill>
                <a:srgbClr val="333333"/>
              </a:solidFill>
              <a:latin typeface="Helvetica Neue" charset="0"/>
            </a:endParaRPr>
          </a:p>
          <a:p>
            <a:r>
              <a:rPr lang="en-US" altLang="zh-CN" sz="2800" b="0" i="0">
                <a:solidFill>
                  <a:srgbClr val="333333"/>
                </a:solidFill>
                <a:effectLst/>
                <a:latin typeface="Helvetica Neue" charset="0"/>
              </a:rPr>
              <a:t>5</a:t>
            </a:r>
            <a:r>
              <a:rPr lang="zh-CN" altLang="en-US" sz="2800" b="0" i="0">
                <a:solidFill>
                  <a:srgbClr val="333333"/>
                </a:solidFill>
                <a:effectLst/>
                <a:latin typeface="Helvetica Neue" charset="0"/>
              </a:rPr>
              <a:t>、模型保存和加载</a:t>
            </a:r>
            <a:endParaRPr lang="en-US" altLang="zh-CN" sz="2800" b="0" i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Helvetica Neue" charset="0"/>
              </a:rPr>
              <a:t>6</a:t>
            </a:r>
            <a:r>
              <a:rPr lang="zh-CN" altLang="en-US" sz="2800">
                <a:solidFill>
                  <a:srgbClr val="333333"/>
                </a:solidFill>
                <a:latin typeface="Helvetica Neue" charset="0"/>
              </a:rPr>
              <a:t>、自定义命令行参数</a:t>
            </a:r>
            <a:endParaRPr lang="en-US" altLang="zh-CN" sz="2800" b="0" i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4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20688"/>
            <a:ext cx="7668344" cy="569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60848"/>
            <a:ext cx="8297366" cy="23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7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11960" y="76470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71600" y="2204864"/>
            <a:ext cx="78658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>
                <a:solidFill>
                  <a:srgbClr val="FF0000"/>
                </a:solidFill>
              </a:rPr>
              <a:t>图默认已经注册，</a:t>
            </a:r>
            <a:r>
              <a:rPr lang="zh-CN" altLang="en-US" sz="2000">
                <a:solidFill>
                  <a:srgbClr val="FF0000"/>
                </a:solidFill>
              </a:rPr>
              <a:t>一组表示 </a:t>
            </a:r>
            <a:r>
              <a:rPr lang="en-US" altLang="zh-CN" sz="2000">
                <a:solidFill>
                  <a:srgbClr val="FF0000"/>
                </a:solidFill>
              </a:rPr>
              <a:t>tf.Operation</a:t>
            </a:r>
            <a:r>
              <a:rPr lang="zh-CN" altLang="en-US" sz="2000">
                <a:solidFill>
                  <a:srgbClr val="FF0000"/>
                </a:solidFill>
              </a:rPr>
              <a:t>计算单位的对象和</a:t>
            </a:r>
            <a:r>
              <a:rPr lang="en-US" altLang="zh-CN" sz="2000">
                <a:solidFill>
                  <a:srgbClr val="FF0000"/>
                </a:solidFill>
              </a:rPr>
              <a:t>tf.Tensor</a:t>
            </a:r>
          </a:p>
          <a:p>
            <a:r>
              <a:rPr lang="zh-CN" altLang="en-US" sz="2000">
                <a:solidFill>
                  <a:srgbClr val="FF0000"/>
                </a:solidFill>
              </a:rPr>
              <a:t>表示操作之间流动的数据单元的对象</a:t>
            </a:r>
            <a:endParaRPr lang="en-US" altLang="zh-CN" sz="2000">
              <a:solidFill>
                <a:srgbClr val="FF0000"/>
              </a:solidFill>
            </a:endParaRPr>
          </a:p>
          <a:p>
            <a:endParaRPr lang="en-US" altLang="zh-CN" sz="2000"/>
          </a:p>
          <a:p>
            <a:endParaRPr lang="en-US" altLang="zh-CN" sz="2000"/>
          </a:p>
          <a:p>
            <a:pPr marL="342900" indent="-342900">
              <a:buFont typeface="Arial" charset="0"/>
              <a:buChar char="•"/>
            </a:pPr>
            <a:r>
              <a:rPr lang="zh-CN" altLang="en-US" sz="2000"/>
              <a:t>获取调用：</a:t>
            </a:r>
            <a:endParaRPr lang="en-US" altLang="zh-CN" sz="200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/>
              <a:t>tf.get_default_graph()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/>
              <a:t>op</a:t>
            </a:r>
            <a:r>
              <a:rPr lang="zh-CN" altLang="en-US" sz="2000"/>
              <a:t>、</a:t>
            </a:r>
            <a:r>
              <a:rPr lang="en-US" altLang="zh-CN" sz="2000"/>
              <a:t>sess</a:t>
            </a:r>
            <a:r>
              <a:rPr lang="zh-CN" altLang="en-US" sz="2000"/>
              <a:t>或者</a:t>
            </a:r>
            <a:r>
              <a:rPr lang="en-US" altLang="zh-CN" sz="2000"/>
              <a:t>tensor</a:t>
            </a:r>
            <a:r>
              <a:rPr lang="zh-CN" altLang="en-US" sz="2000"/>
              <a:t> 的</a:t>
            </a:r>
            <a:r>
              <a:rPr lang="en-US" altLang="zh-CN" sz="2000"/>
              <a:t>graph</a:t>
            </a:r>
            <a:r>
              <a:rPr lang="zh-CN" altLang="en-US" sz="2000"/>
              <a:t>属性</a:t>
            </a:r>
            <a:endParaRPr kumimoji="1"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2053951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955379" cy="37248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95936" y="692696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哪些是</a:t>
            </a:r>
            <a:r>
              <a:rPr kumimoji="1" lang="en-US" altLang="zh-CN" sz="3200">
                <a:solidFill>
                  <a:srgbClr val="7030A0"/>
                </a:solidFill>
              </a:rPr>
              <a:t>op</a:t>
            </a:r>
            <a:endParaRPr kumimoji="1" lang="zh-CN" altLang="en-US" sz="32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48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9912" y="7647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2"/>
                </a:solidFill>
              </a:rPr>
              <a:t>图的创建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54704" y="2132856"/>
            <a:ext cx="40713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/>
              <a:t>tf.Graph()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400"/>
              <a:t>使用新创建的图</a:t>
            </a: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endParaRPr kumimoji="1" lang="en-US" altLang="zh-CN" sz="2400"/>
          </a:p>
          <a:p>
            <a:r>
              <a:rPr kumimoji="1" lang="en-US" altLang="zh-CN" sz="2400"/>
              <a:t>	</a:t>
            </a:r>
            <a:r>
              <a:rPr lang="en-US" altLang="zh-CN" sz="2400"/>
              <a:t>g = tf.Graph() </a:t>
            </a:r>
          </a:p>
          <a:p>
            <a:r>
              <a:rPr lang="en-US" altLang="zh-CN" sz="2400"/>
              <a:t>	with g.as_default(): </a:t>
            </a:r>
          </a:p>
          <a:p>
            <a:r>
              <a:rPr lang="en-US" altLang="zh-CN" sz="2400"/>
              <a:t>	        a = tf.constant(1.0) </a:t>
            </a:r>
          </a:p>
          <a:p>
            <a:r>
              <a:rPr lang="en-US" altLang="zh-CN" sz="2400"/>
              <a:t>	        assert c.graph is g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112113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45253" y="8367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会话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15616" y="1700808"/>
            <a:ext cx="7782002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/>
              <a:t>tf.Session()</a:t>
            </a:r>
          </a:p>
          <a:p>
            <a:r>
              <a:rPr lang="zh-CN" altLang="en-US" sz="2000">
                <a:solidFill>
                  <a:srgbClr val="FF0000"/>
                </a:solidFill>
              </a:rPr>
              <a:t>运行</a:t>
            </a:r>
            <a:r>
              <a:rPr lang="en-US" altLang="zh-CN" sz="2000">
                <a:solidFill>
                  <a:srgbClr val="FF0000"/>
                </a:solidFill>
              </a:rPr>
              <a:t>TensorFlow</a:t>
            </a:r>
            <a:r>
              <a:rPr lang="zh-CN" altLang="en-US" sz="2000">
                <a:solidFill>
                  <a:srgbClr val="FF0000"/>
                </a:solidFill>
              </a:rPr>
              <a:t>操作图的类，使用默认注册的图（可以指定运行图）</a:t>
            </a:r>
            <a:endParaRPr lang="en-US" altLang="zh-CN" sz="2000">
              <a:solidFill>
                <a:srgbClr val="FF0000"/>
              </a:solidFill>
            </a:endParaRPr>
          </a:p>
          <a:p>
            <a:endParaRPr kumimoji="1" lang="en-US" altLang="zh-CN" sz="2000"/>
          </a:p>
          <a:p>
            <a:pPr marL="342900" indent="-342900">
              <a:buFont typeface="Arial" charset="0"/>
              <a:buChar char="•"/>
            </a:pPr>
            <a:r>
              <a:rPr lang="zh-CN" altLang="en-US" sz="2000"/>
              <a:t>会话资源</a:t>
            </a:r>
            <a:endParaRPr lang="en-US" altLang="zh-CN" sz="2000"/>
          </a:p>
          <a:p>
            <a:r>
              <a:rPr lang="zh-CN" altLang="en-US" sz="2000"/>
              <a:t>会话可能拥有很多资源，如 </a:t>
            </a:r>
            <a:r>
              <a:rPr lang="en-US" altLang="zh-CN" sz="2000"/>
              <a:t>tf.Variable</a:t>
            </a:r>
            <a:r>
              <a:rPr lang="zh-CN" altLang="en-US" sz="2000"/>
              <a:t>，</a:t>
            </a:r>
            <a:r>
              <a:rPr lang="en-US" altLang="zh-CN" sz="2000"/>
              <a:t>tf.QueueBase</a:t>
            </a:r>
          </a:p>
          <a:p>
            <a:r>
              <a:rPr lang="zh-CN" altLang="en-US" sz="2000"/>
              <a:t>和</a:t>
            </a:r>
            <a:r>
              <a:rPr lang="en-US" altLang="zh-CN" sz="2000"/>
              <a:t>tf.ReaderBase</a:t>
            </a:r>
            <a:r>
              <a:rPr lang="zh-CN" altLang="en-US" sz="2000"/>
              <a:t>，会话结束后需要进行资源释放</a:t>
            </a:r>
            <a:endParaRPr lang="en-US" altLang="zh-CN" sz="2000"/>
          </a:p>
          <a:p>
            <a:endParaRPr kumimoji="1" lang="en-US" altLang="zh-CN" sz="200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/>
              <a:t>sess = tf.Session()</a:t>
            </a:r>
            <a:r>
              <a:rPr lang="zh-CN" altLang="en-US" sz="2000"/>
              <a:t>    </a:t>
            </a:r>
            <a:r>
              <a:rPr lang="en-US" altLang="zh-CN" sz="2000"/>
              <a:t> sess.run(...) </a:t>
            </a:r>
            <a:r>
              <a:rPr lang="zh-CN" altLang="en-US" sz="2000"/>
              <a:t>     </a:t>
            </a:r>
            <a:r>
              <a:rPr lang="en-US" altLang="zh-CN" sz="2000"/>
              <a:t>sess.close() 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/>
              <a:t>使用上下文管理器</a:t>
            </a:r>
            <a:endParaRPr kumimoji="1" lang="en-US" altLang="zh-CN" sz="2000"/>
          </a:p>
          <a:p>
            <a:r>
              <a:rPr lang="en-US" altLang="zh-CN" sz="2000"/>
              <a:t>with tf.Session() as sess: </a:t>
            </a:r>
          </a:p>
          <a:p>
            <a:r>
              <a:rPr lang="en-US" altLang="zh-CN" sz="2000"/>
              <a:t>	sess.run(...)</a:t>
            </a:r>
          </a:p>
          <a:p>
            <a:endParaRPr lang="en-US" altLang="zh-CN" sz="2000"/>
          </a:p>
          <a:p>
            <a:pPr marL="342900" lvl="1" indent="-342900">
              <a:buFont typeface="Arial" charset="0"/>
              <a:buChar char="•"/>
            </a:pPr>
            <a:r>
              <a:rPr lang="en-US" altLang="zh-CN" sz="2400">
                <a:solidFill>
                  <a:srgbClr val="FF0000"/>
                </a:solidFill>
              </a:rPr>
              <a:t>config=tf.ConfigProto(log_device_placement=True)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000"/>
              <a:t>交互式：</a:t>
            </a:r>
            <a:r>
              <a:rPr kumimoji="1" lang="en-US" altLang="zh-CN" sz="2000"/>
              <a:t>tf.InteractiveSession()</a:t>
            </a:r>
          </a:p>
        </p:txBody>
      </p:sp>
    </p:spTree>
    <p:extLst>
      <p:ext uri="{BB962C8B-B14F-4D97-AF65-F5344CB8AC3E}">
        <p14:creationId xmlns:p14="http://schemas.microsoft.com/office/powerpoint/2010/main" val="388640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77126" y="782053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2"/>
                </a:solidFill>
              </a:rPr>
              <a:t>会话的</a:t>
            </a:r>
            <a:r>
              <a:rPr kumimoji="1" lang="en-US" altLang="zh-CN" sz="2800">
                <a:solidFill>
                  <a:schemeClr val="accent2"/>
                </a:solidFill>
              </a:rPr>
              <a:t>run()</a:t>
            </a:r>
            <a:r>
              <a:rPr kumimoji="1" lang="zh-CN" altLang="en-US" sz="2800">
                <a:solidFill>
                  <a:schemeClr val="accent2"/>
                </a:solidFill>
              </a:rPr>
              <a:t>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4566" y="1488660"/>
            <a:ext cx="828649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/>
              <a:t>run(fetches, feed_dict=None,</a:t>
            </a:r>
            <a:r>
              <a:rPr lang="en-US" altLang="zh-CN" sz="2400">
                <a:effectLst/>
              </a:rPr>
              <a:t>graph=</a:t>
            </a:r>
            <a:r>
              <a:rPr lang="en-US" altLang="zh-CN" sz="2400"/>
              <a:t>None)</a:t>
            </a:r>
          </a:p>
          <a:p>
            <a:r>
              <a:rPr lang="en-US" altLang="zh-CN" sz="2400"/>
              <a:t>	</a:t>
            </a:r>
            <a:r>
              <a:rPr lang="zh-CN" altLang="en-US" sz="2400"/>
              <a:t>运行</a:t>
            </a:r>
            <a:r>
              <a:rPr lang="en-US" altLang="zh-CN" sz="2400"/>
              <a:t>ops</a:t>
            </a:r>
            <a:r>
              <a:rPr lang="zh-CN" altLang="en-US" sz="2400"/>
              <a:t>和计算</a:t>
            </a:r>
            <a:r>
              <a:rPr lang="en-US" altLang="zh-CN" sz="2400"/>
              <a:t>tensor</a:t>
            </a: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000"/>
              <a:t>嵌套列表，元组，</a:t>
            </a:r>
            <a:endParaRPr lang="en-US" altLang="zh-CN" sz="2000"/>
          </a:p>
          <a:p>
            <a:pPr lvl="1"/>
            <a:r>
              <a:rPr lang="en-US" altLang="zh-CN" sz="2000"/>
              <a:t>namedtuple</a:t>
            </a:r>
            <a:r>
              <a:rPr lang="zh-CN" altLang="en-US" sz="2000"/>
              <a:t>，</a:t>
            </a:r>
            <a:r>
              <a:rPr lang="en-US" altLang="zh-CN" sz="2000"/>
              <a:t>dict</a:t>
            </a:r>
            <a:r>
              <a:rPr lang="zh-CN" altLang="en-US" sz="2000"/>
              <a:t>或</a:t>
            </a:r>
            <a:r>
              <a:rPr lang="en-US" altLang="zh-CN" sz="2000"/>
              <a:t>OrderedDict(</a:t>
            </a:r>
            <a:r>
              <a:rPr lang="zh-CN" altLang="en-US" sz="2000">
                <a:solidFill>
                  <a:srgbClr val="FF0000"/>
                </a:solidFill>
              </a:rPr>
              <a:t>重载的运算符也能运行</a:t>
            </a:r>
            <a:r>
              <a:rPr lang="en-US" altLang="zh-CN" sz="2000"/>
              <a:t>)</a:t>
            </a:r>
          </a:p>
          <a:p>
            <a:pPr lvl="1"/>
            <a:endParaRPr lang="en-US" altLang="zh-CN" sz="20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/>
              <a:t>feed_dict </a:t>
            </a:r>
            <a:r>
              <a:rPr lang="zh-CN" altLang="en-US" sz="2000"/>
              <a:t>允许调用者覆盖图中指定张量的值</a:t>
            </a:r>
            <a:r>
              <a:rPr lang="en-US" altLang="zh-CN" sz="2000"/>
              <a:t>,</a:t>
            </a:r>
            <a:r>
              <a:rPr lang="zh-CN" altLang="en-US" sz="2000"/>
              <a:t>提供给</a:t>
            </a:r>
            <a:endParaRPr lang="en-US" altLang="zh-CN" sz="2000"/>
          </a:p>
          <a:p>
            <a:pPr lvl="1"/>
            <a:r>
              <a:rPr lang="en-US" altLang="zh-CN" sz="2000"/>
              <a:t>placeholder</a:t>
            </a:r>
            <a:r>
              <a:rPr lang="zh-CN" altLang="en-US" sz="2000"/>
              <a:t>使用</a:t>
            </a:r>
            <a:endParaRPr lang="en-US" altLang="zh-CN" sz="2000"/>
          </a:p>
          <a:p>
            <a:pPr lvl="1"/>
            <a:endParaRPr lang="en-US" altLang="zh-CN" sz="2400"/>
          </a:p>
          <a:p>
            <a:pPr marL="742950" lvl="1" indent="-285750">
              <a:buFont typeface="Arial" charset="0"/>
              <a:buChar char="•"/>
            </a:pPr>
            <a:r>
              <a:rPr lang="zh-CN" altLang="en-US" sz="2000"/>
              <a:t>返回值异常</a:t>
            </a:r>
            <a:endParaRPr lang="en-US" altLang="zh-CN" sz="2000"/>
          </a:p>
          <a:p>
            <a:r>
              <a:rPr lang="en-US" altLang="zh-CN" sz="2000"/>
              <a:t>	RuntimeError</a:t>
            </a:r>
            <a:r>
              <a:rPr lang="zh-CN" altLang="en-US" sz="2000"/>
              <a:t>：如果它</a:t>
            </a:r>
            <a:r>
              <a:rPr lang="en-US" altLang="zh-CN" sz="2000"/>
              <a:t>Session</a:t>
            </a:r>
            <a:r>
              <a:rPr lang="zh-CN" altLang="en-US" sz="2000"/>
              <a:t>处于无效状态（例如已关闭）。</a:t>
            </a:r>
          </a:p>
          <a:p>
            <a:r>
              <a:rPr lang="en-US" altLang="zh-CN" sz="2000"/>
              <a:t>	TypeError</a:t>
            </a:r>
            <a:r>
              <a:rPr lang="zh-CN" altLang="en-US" sz="2000"/>
              <a:t>：如果</a:t>
            </a:r>
            <a:r>
              <a:rPr lang="en-US" altLang="zh-CN" sz="2000"/>
              <a:t>fetches</a:t>
            </a:r>
            <a:r>
              <a:rPr lang="zh-CN" altLang="en-US" sz="2000"/>
              <a:t>或</a:t>
            </a:r>
            <a:r>
              <a:rPr lang="en-US" altLang="zh-CN" sz="2000"/>
              <a:t>feed_dict</a:t>
            </a:r>
            <a:r>
              <a:rPr lang="zh-CN" altLang="en-US" sz="2000"/>
              <a:t>键是不合适的类型。</a:t>
            </a:r>
          </a:p>
          <a:p>
            <a:r>
              <a:rPr lang="en-US" altLang="zh-CN" sz="2000"/>
              <a:t>	ValueError</a:t>
            </a:r>
            <a:r>
              <a:rPr lang="zh-CN" altLang="en-US" sz="2000"/>
              <a:t>：如果</a:t>
            </a:r>
            <a:r>
              <a:rPr lang="en-US" altLang="zh-CN" sz="2000"/>
              <a:t>fetches</a:t>
            </a:r>
            <a:r>
              <a:rPr lang="zh-CN" altLang="en-US" sz="2000"/>
              <a:t>或</a:t>
            </a:r>
            <a:r>
              <a:rPr lang="en-US" altLang="zh-CN" sz="2000"/>
              <a:t>feed_dict</a:t>
            </a:r>
            <a:r>
              <a:rPr lang="zh-CN" altLang="en-US" sz="2000"/>
              <a:t>键无效或引用 </a:t>
            </a:r>
            <a:r>
              <a:rPr lang="en-US" altLang="zh-CN" sz="2000"/>
              <a:t>Tensor</a:t>
            </a:r>
            <a:r>
              <a:rPr lang="zh-CN" altLang="en-US" sz="2000"/>
              <a:t>不存在。</a:t>
            </a:r>
          </a:p>
          <a:p>
            <a:pPr lvl="1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386659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43808" y="692696"/>
            <a:ext cx="37371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7030A0"/>
                </a:solidFill>
              </a:rPr>
              <a:t>Tensorflow</a:t>
            </a:r>
            <a:r>
              <a:rPr kumimoji="1" lang="zh-CN" altLang="en-US" sz="3200" dirty="0">
                <a:solidFill>
                  <a:srgbClr val="7030A0"/>
                </a:solidFill>
              </a:rPr>
              <a:t> </a:t>
            </a:r>
            <a:r>
              <a:rPr kumimoji="1" lang="en-US" altLang="zh-CN" sz="3200" dirty="0">
                <a:solidFill>
                  <a:srgbClr val="7030A0"/>
                </a:solidFill>
              </a:rPr>
              <a:t>Feed</a:t>
            </a:r>
            <a:r>
              <a:rPr kumimoji="1" lang="zh-CN" altLang="en-US" sz="3200" dirty="0">
                <a:solidFill>
                  <a:srgbClr val="7030A0"/>
                </a:solidFill>
              </a:rPr>
              <a:t>操作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1178686" y="1988840"/>
            <a:ext cx="67056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意义：在程序执行的时候</a:t>
            </a:r>
            <a:r>
              <a:rPr kumimoji="1" lang="en-US" altLang="zh-CN"/>
              <a:t>,</a:t>
            </a:r>
            <a:r>
              <a:rPr kumimoji="1" lang="zh-CN" altLang="en-US"/>
              <a:t>不确定输入的是什么，提前</a:t>
            </a:r>
            <a:r>
              <a:rPr kumimoji="1" lang="zh-CN" altLang="en-US">
                <a:solidFill>
                  <a:srgbClr val="FF0000"/>
                </a:solidFill>
              </a:rPr>
              <a:t>“占个坑”</a:t>
            </a:r>
            <a:endParaRPr kumimoji="1" lang="en-US" altLang="zh-CN">
              <a:solidFill>
                <a:srgbClr val="FF0000"/>
              </a:solidFill>
            </a:endParaRPr>
          </a:p>
          <a:p>
            <a:endParaRPr kumimoji="1" lang="en-US" altLang="zh-CN">
              <a:solidFill>
                <a:srgbClr val="FF0000"/>
              </a:solidFill>
            </a:endParaRPr>
          </a:p>
          <a:p>
            <a:endParaRPr kumimoji="1" lang="en-US" altLang="zh-CN">
              <a:solidFill>
                <a:srgbClr val="FF0000"/>
              </a:solidFill>
            </a:endParaRPr>
          </a:p>
          <a:p>
            <a:endParaRPr kumimoji="1" lang="en-US" altLang="zh-CN"/>
          </a:p>
          <a:p>
            <a:r>
              <a:rPr kumimoji="1" lang="zh-CN" altLang="en-US"/>
              <a:t>语法：</a:t>
            </a:r>
            <a:r>
              <a:rPr kumimoji="1" lang="en-US" altLang="zh-CN"/>
              <a:t>placeholder</a:t>
            </a:r>
            <a:r>
              <a:rPr kumimoji="1" lang="zh-CN" altLang="en-US"/>
              <a:t>提供占位符，</a:t>
            </a:r>
            <a:r>
              <a:rPr kumimoji="1" lang="en-US" altLang="zh-CN"/>
              <a:t>run</a:t>
            </a:r>
            <a:r>
              <a:rPr kumimoji="1" lang="zh-CN" altLang="en-US"/>
              <a:t>时候通过</a:t>
            </a:r>
            <a:r>
              <a:rPr kumimoji="1" lang="en-US" altLang="zh-CN"/>
              <a:t>feed_dict</a:t>
            </a:r>
            <a:r>
              <a:rPr kumimoji="1" lang="zh-CN" altLang="en-US"/>
              <a:t>指定参数</a:t>
            </a:r>
            <a:endParaRPr kumimoji="1"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82" y="4361780"/>
            <a:ext cx="7124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7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39952" y="7647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张量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1840" y="2636912"/>
            <a:ext cx="34179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、张量的阶和数据类型</a:t>
            </a:r>
            <a:endParaRPr kumimoji="1" lang="en-US" altLang="zh-CN" sz="2400"/>
          </a:p>
          <a:p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、张量操作</a:t>
            </a:r>
          </a:p>
        </p:txBody>
      </p:sp>
    </p:spTree>
    <p:extLst>
      <p:ext uri="{BB962C8B-B14F-4D97-AF65-F5344CB8AC3E}">
        <p14:creationId xmlns:p14="http://schemas.microsoft.com/office/powerpoint/2010/main" val="1089477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95936" y="7647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FF0000"/>
                </a:solidFill>
              </a:rPr>
              <a:t>关闭警告</a:t>
            </a:r>
          </a:p>
        </p:txBody>
      </p:sp>
      <p:sp>
        <p:nvSpPr>
          <p:cNvPr id="5" name="矩形 4"/>
          <p:cNvSpPr/>
          <p:nvPr/>
        </p:nvSpPr>
        <p:spPr>
          <a:xfrm>
            <a:off x="2267744" y="2708920"/>
            <a:ext cx="63000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CC7832"/>
                </a:solidFill>
                <a:effectLst/>
              </a:rPr>
              <a:t>import </a:t>
            </a:r>
            <a:r>
              <a:rPr lang="en-US" altLang="zh-CN" sz="2400"/>
              <a:t>os</a:t>
            </a:r>
            <a:br>
              <a:rPr lang="en-US" altLang="zh-CN" sz="2400"/>
            </a:br>
            <a:r>
              <a:rPr lang="en-US" altLang="zh-CN" sz="2400"/>
              <a:t>os.environ[</a:t>
            </a:r>
            <a:r>
              <a:rPr lang="en-US" altLang="zh-CN" sz="2400">
                <a:solidFill>
                  <a:srgbClr val="A5C261"/>
                </a:solidFill>
                <a:effectLst/>
              </a:rPr>
              <a:t>'TF_CPP_MIN_LOG_LEVEL'</a:t>
            </a:r>
            <a:r>
              <a:rPr lang="en-US" altLang="zh-CN" sz="2400"/>
              <a:t>]=</a:t>
            </a:r>
            <a:r>
              <a:rPr lang="en-US" altLang="zh-CN" sz="2400">
                <a:solidFill>
                  <a:srgbClr val="A5C261"/>
                </a:solidFill>
                <a:effectLst/>
              </a:rPr>
              <a:t>'2'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402869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1800" y="69269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张量的阶和数据类型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83768" y="1988840"/>
            <a:ext cx="542526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/>
              <a:t>Tensorflow</a:t>
            </a:r>
            <a:r>
              <a:rPr kumimoji="1" lang="zh-CN" altLang="en-US" sz="2400"/>
              <a:t>基本的数据格式</a:t>
            </a: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r>
              <a:rPr lang="zh-CN" altLang="en-US" sz="2400"/>
              <a:t>一个类型化的</a:t>
            </a:r>
            <a:r>
              <a:rPr lang="en-US" altLang="zh-CN" sz="2400"/>
              <a:t>N</a:t>
            </a:r>
            <a:r>
              <a:rPr lang="zh-CN" altLang="en-US" sz="2400"/>
              <a:t>维度数组（</a:t>
            </a:r>
            <a:r>
              <a:rPr lang="en-US" altLang="zh-CN" sz="2400">
                <a:solidFill>
                  <a:srgbClr val="FF0000"/>
                </a:solidFill>
              </a:rPr>
              <a:t>tf.Tensor</a:t>
            </a:r>
            <a:r>
              <a:rPr lang="zh-CN" altLang="en-US" sz="2400"/>
              <a:t>）</a:t>
            </a:r>
            <a:endParaRPr lang="en-US" altLang="zh-CN" sz="2400"/>
          </a:p>
          <a:p>
            <a:pPr marL="285750" indent="-285750">
              <a:buFont typeface="Arial" charset="0"/>
              <a:buChar char="•"/>
            </a:pP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400"/>
              <a:t>三部分，名字，形状，数据类型</a:t>
            </a:r>
          </a:p>
        </p:txBody>
      </p:sp>
    </p:spTree>
    <p:extLst>
      <p:ext uri="{BB962C8B-B14F-4D97-AF65-F5344CB8AC3E}">
        <p14:creationId xmlns:p14="http://schemas.microsoft.com/office/powerpoint/2010/main" val="796658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0888"/>
            <a:ext cx="8023005" cy="25110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81999" y="7647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张量的阶</a:t>
            </a:r>
          </a:p>
        </p:txBody>
      </p:sp>
    </p:spTree>
    <p:extLst>
      <p:ext uri="{BB962C8B-B14F-4D97-AF65-F5344CB8AC3E}">
        <p14:creationId xmlns:p14="http://schemas.microsoft.com/office/powerpoint/2010/main" val="203016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109828" cy="42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8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84784"/>
            <a:ext cx="6732240" cy="49049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97128" y="69269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张量的数据类型</a:t>
            </a:r>
          </a:p>
        </p:txBody>
      </p:sp>
    </p:spTree>
    <p:extLst>
      <p:ext uri="{BB962C8B-B14F-4D97-AF65-F5344CB8AC3E}">
        <p14:creationId xmlns:p14="http://schemas.microsoft.com/office/powerpoint/2010/main" val="1835090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9912" y="6926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张量属性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83768" y="1988840"/>
            <a:ext cx="50064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000"/>
              <a:t>graph</a:t>
            </a:r>
            <a:r>
              <a:rPr kumimoji="1" lang="zh-CN" altLang="en-US" sz="2000"/>
              <a:t> </a:t>
            </a:r>
            <a:r>
              <a:rPr kumimoji="1" lang="en-US" altLang="zh-CN" sz="2000"/>
              <a:t>		</a:t>
            </a:r>
            <a:r>
              <a:rPr kumimoji="1" lang="zh-CN" altLang="en-US" sz="2000"/>
              <a:t>张量所属的默认图</a:t>
            </a:r>
            <a:endParaRPr kumimoji="1" lang="en-US" altLang="zh-CN" sz="2000"/>
          </a:p>
          <a:p>
            <a:pPr marL="285750" indent="-285750">
              <a:buFont typeface="Arial" charset="0"/>
              <a:buChar char="•"/>
            </a:pPr>
            <a:endParaRPr kumimoji="1" lang="en-US" altLang="zh-CN" sz="2000"/>
          </a:p>
          <a:p>
            <a:pPr marL="285750" indent="-285750">
              <a:buFont typeface="Arial" charset="0"/>
              <a:buChar char="•"/>
            </a:pPr>
            <a:endParaRPr kumimoji="1" lang="en-US" altLang="zh-CN" sz="200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000"/>
              <a:t>op		</a:t>
            </a:r>
            <a:r>
              <a:rPr kumimoji="1" lang="zh-CN" altLang="en-US" sz="2000"/>
              <a:t>张量的操作名</a:t>
            </a:r>
            <a:endParaRPr kumimoji="1" lang="en-US" altLang="zh-CN" sz="2000"/>
          </a:p>
          <a:p>
            <a:pPr marL="285750" indent="-285750">
              <a:buFont typeface="Arial" charset="0"/>
              <a:buChar char="•"/>
            </a:pPr>
            <a:endParaRPr kumimoji="1" lang="en-US" altLang="zh-CN" sz="2000"/>
          </a:p>
          <a:p>
            <a:pPr marL="285750" indent="-285750">
              <a:buFont typeface="Arial" charset="0"/>
              <a:buChar char="•"/>
            </a:pPr>
            <a:endParaRPr kumimoji="1" lang="en-US" altLang="zh-CN" sz="200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000"/>
              <a:t>name		</a:t>
            </a:r>
            <a:r>
              <a:rPr kumimoji="1" lang="zh-CN" altLang="en-US" sz="2000"/>
              <a:t>张量的字符串描述</a:t>
            </a:r>
            <a:endParaRPr kumimoji="1" lang="en-US" altLang="zh-CN" sz="2000"/>
          </a:p>
          <a:p>
            <a:pPr marL="285750" indent="-285750">
              <a:buFont typeface="Arial" charset="0"/>
              <a:buChar char="•"/>
            </a:pPr>
            <a:endParaRPr kumimoji="1" lang="en-US" altLang="zh-CN" sz="2000"/>
          </a:p>
          <a:p>
            <a:pPr marL="285750" indent="-285750">
              <a:buFont typeface="Arial" charset="0"/>
              <a:buChar char="•"/>
            </a:pPr>
            <a:endParaRPr kumimoji="1" lang="en-US" altLang="zh-CN" sz="200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000"/>
              <a:t>shape		</a:t>
            </a:r>
            <a:r>
              <a:rPr kumimoji="1" lang="zh-CN" altLang="en-US" sz="2000"/>
              <a:t>张量形状</a:t>
            </a:r>
          </a:p>
        </p:txBody>
      </p:sp>
    </p:spTree>
    <p:extLst>
      <p:ext uri="{BB962C8B-B14F-4D97-AF65-F5344CB8AC3E}">
        <p14:creationId xmlns:p14="http://schemas.microsoft.com/office/powerpoint/2010/main" val="202550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645024"/>
            <a:ext cx="5553472" cy="2597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65" y="764704"/>
            <a:ext cx="5553472" cy="2602717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2699792" y="3933056"/>
            <a:ext cx="172819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2699792" y="4077072"/>
            <a:ext cx="172819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2699792" y="4221088"/>
            <a:ext cx="172819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699792" y="5949280"/>
            <a:ext cx="172819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16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4360911" cy="2905192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>
            <a:off x="4612431" y="3441436"/>
            <a:ext cx="823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492896"/>
            <a:ext cx="3162640" cy="21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1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9752" y="764704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张量的动态形状与静态形状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3817" y="1916832"/>
            <a:ext cx="816018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/>
              <a:t>TensorFlow</a:t>
            </a:r>
            <a:r>
              <a:rPr lang="zh-CN" altLang="en-US"/>
              <a:t>中，张量具有静态形状和动态形状</a:t>
            </a:r>
            <a:endParaRPr kumimoji="1" lang="en-US" altLang="zh-CN"/>
          </a:p>
          <a:p>
            <a:endParaRPr kumimoji="1" lang="en-US" altLang="zh-CN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静态形状：</a:t>
            </a:r>
            <a:endParaRPr kumimoji="1" lang="en-US" altLang="zh-CN"/>
          </a:p>
          <a:p>
            <a:r>
              <a:rPr lang="zh-CN" altLang="en-US"/>
              <a:t>创建一个张量或者由操作推导出一个张量时</a:t>
            </a:r>
            <a:r>
              <a:rPr lang="en-US" altLang="zh-CN"/>
              <a:t>,</a:t>
            </a:r>
            <a:r>
              <a:rPr lang="zh-CN" altLang="en-US"/>
              <a:t>初始状态的形状</a:t>
            </a:r>
            <a:endParaRPr lang="en-US" altLang="zh-CN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/>
              <a:t>tf.Tensor.get_shape:</a:t>
            </a:r>
            <a:r>
              <a:rPr kumimoji="1" lang="zh-CN" altLang="en-US"/>
              <a:t>获取静态形状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/>
              <a:t>tf.Tensor.set_shape():</a:t>
            </a:r>
            <a:r>
              <a:rPr lang="zh-CN" altLang="en-US"/>
              <a:t>更新</a:t>
            </a:r>
            <a:r>
              <a:rPr lang="en-US" altLang="zh-CN"/>
              <a:t>Tensor</a:t>
            </a:r>
            <a:r>
              <a:rPr lang="zh-CN" altLang="en-US"/>
              <a:t>对象的静态形状，通常用于在不能直接推</a:t>
            </a:r>
            <a:endParaRPr lang="en-US" altLang="zh-CN"/>
          </a:p>
          <a:p>
            <a:pPr lvl="1"/>
            <a:r>
              <a:rPr lang="zh-CN" altLang="en-US"/>
              <a:t>断的情况下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动态形状：</a:t>
            </a:r>
            <a:endParaRPr kumimoji="1" lang="en-US" altLang="zh-CN"/>
          </a:p>
          <a:p>
            <a:r>
              <a:rPr lang="zh-CN" altLang="en-US"/>
              <a:t>一种描述原始张量在执行过程中的一种形状</a:t>
            </a:r>
            <a:endParaRPr lang="en-US" altLang="zh-CN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/>
              <a:t>tf.reshape:</a:t>
            </a:r>
            <a:r>
              <a:rPr lang="zh-CN" altLang="en-US"/>
              <a:t>创建一个具有不同动态形状的新张量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385325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5616" y="2276872"/>
            <a:ext cx="7488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1</a:t>
            </a:r>
            <a:r>
              <a:rPr lang="zh-CN" altLang="en-US" sz="2000"/>
              <a:t>、转换静态形状的时候，</a:t>
            </a:r>
            <a:r>
              <a:rPr lang="en-US" altLang="zh-CN" sz="2000"/>
              <a:t>1-D</a:t>
            </a:r>
            <a:r>
              <a:rPr lang="zh-CN" altLang="en-US" sz="2000"/>
              <a:t>到</a:t>
            </a:r>
            <a:r>
              <a:rPr lang="en-US" altLang="zh-CN" sz="2000"/>
              <a:t>1-D</a:t>
            </a:r>
            <a:r>
              <a:rPr lang="zh-CN" altLang="en-US" sz="2000"/>
              <a:t>，</a:t>
            </a:r>
            <a:r>
              <a:rPr lang="en-US" altLang="zh-CN" sz="2000"/>
              <a:t>2-D</a:t>
            </a:r>
            <a:r>
              <a:rPr lang="zh-CN" altLang="en-US" sz="2000"/>
              <a:t>到</a:t>
            </a:r>
            <a:r>
              <a:rPr lang="en-US" altLang="zh-CN" sz="2000"/>
              <a:t>2-D</a:t>
            </a:r>
            <a:r>
              <a:rPr lang="zh-CN" altLang="en-US" sz="2000"/>
              <a:t>，不能跨阶数改变形状</a:t>
            </a:r>
            <a:endParaRPr lang="en-US" altLang="zh-CN" sz="2000"/>
          </a:p>
          <a:p>
            <a:r>
              <a:rPr lang="zh-CN" altLang="en-US" sz="2000"/>
              <a:t/>
            </a:r>
            <a:br>
              <a:rPr lang="zh-CN" altLang="en-US" sz="2000"/>
            </a:br>
            <a:r>
              <a:rPr lang="en-US" altLang="zh-CN" sz="2000"/>
              <a:t>2</a:t>
            </a:r>
            <a:r>
              <a:rPr lang="zh-CN" altLang="en-US" sz="2000"/>
              <a:t>、</a:t>
            </a:r>
            <a:r>
              <a:rPr lang="en-US" altLang="zh-CN" sz="2000"/>
              <a:t> </a:t>
            </a:r>
            <a:r>
              <a:rPr lang="zh-CN" altLang="en-US" sz="2000"/>
              <a:t>对于已经固定或者设置静态形状的张量／变量，不能再次设置静态形状</a:t>
            </a:r>
            <a:endParaRPr lang="en-US" altLang="zh-CN" sz="2000"/>
          </a:p>
          <a:p>
            <a:r>
              <a:rPr lang="zh-CN" altLang="en-US" sz="2000"/>
              <a:t/>
            </a:r>
            <a:br>
              <a:rPr lang="zh-CN" altLang="en-US" sz="2000"/>
            </a:br>
            <a:r>
              <a:rPr lang="en-US" altLang="zh-CN" sz="2000"/>
              <a:t>3</a:t>
            </a:r>
            <a:r>
              <a:rPr lang="zh-CN" altLang="en-US" sz="2000"/>
              <a:t>、</a:t>
            </a:r>
            <a:r>
              <a:rPr lang="en-US" altLang="zh-CN" sz="2000"/>
              <a:t>tf.reshape()</a:t>
            </a:r>
            <a:r>
              <a:rPr lang="zh-CN" altLang="en-US" sz="2000"/>
              <a:t>动态创建新张量时，元素个数不能不匹配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4139952" y="90872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要点</a:t>
            </a:r>
          </a:p>
        </p:txBody>
      </p:sp>
    </p:spTree>
    <p:extLst>
      <p:ext uri="{BB962C8B-B14F-4D97-AF65-F5344CB8AC3E}">
        <p14:creationId xmlns:p14="http://schemas.microsoft.com/office/powerpoint/2010/main" val="140952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87824" y="692696"/>
            <a:ext cx="3167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张量操作</a:t>
            </a:r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生成张量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79" y="1340768"/>
            <a:ext cx="7668344" cy="496771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782581" y="1844824"/>
            <a:ext cx="4410485" cy="4320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sp>
        <p:nvSpPr>
          <p:cNvPr id="5" name="矩形 4"/>
          <p:cNvSpPr/>
          <p:nvPr/>
        </p:nvSpPr>
        <p:spPr bwMode="auto">
          <a:xfrm>
            <a:off x="782581" y="5517232"/>
            <a:ext cx="4410485" cy="4320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sp>
        <p:nvSpPr>
          <p:cNvPr id="6" name="矩形 5"/>
          <p:cNvSpPr/>
          <p:nvPr/>
        </p:nvSpPr>
        <p:spPr bwMode="auto">
          <a:xfrm>
            <a:off x="782581" y="3291299"/>
            <a:ext cx="4410485" cy="4320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12524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20688"/>
            <a:ext cx="8964488" cy="44290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14987" y="558924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</a:rPr>
              <a:t>为什么需要正态分布的变量值？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395536" y="4149080"/>
            <a:ext cx="7704856" cy="4320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996023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63888" y="83671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正态分布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740138"/>
            <a:ext cx="2374900" cy="9398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15616" y="2679938"/>
            <a:ext cx="7428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概率密度函数为正态分布的期望值</a:t>
            </a:r>
            <a:r>
              <a:rPr lang="en-US" altLang="zh-CN" sz="2000"/>
              <a:t>μ</a:t>
            </a:r>
            <a:r>
              <a:rPr lang="zh-CN" altLang="en-US" sz="2000"/>
              <a:t>决定了其位置，其标准差</a:t>
            </a:r>
            <a:r>
              <a:rPr lang="en-US" altLang="zh-CN" sz="2000"/>
              <a:t>σ</a:t>
            </a:r>
          </a:p>
          <a:p>
            <a:r>
              <a:rPr lang="zh-CN" altLang="en-US" sz="2000"/>
              <a:t>决定了分布的幅度。当</a:t>
            </a:r>
            <a:r>
              <a:rPr lang="en-US" altLang="zh-CN" sz="2000"/>
              <a:t>μ = 0,σ = 1</a:t>
            </a:r>
            <a:r>
              <a:rPr lang="zh-CN" altLang="en-US" sz="2000"/>
              <a:t>时的正态分布是标准正态分布。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265370"/>
            <a:ext cx="4143267" cy="7901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387824"/>
            <a:ext cx="3932708" cy="29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00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0224" y="845096"/>
            <a:ext cx="3167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张量操作</a:t>
            </a:r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张量变换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8407650" cy="36183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1043608" y="3284984"/>
            <a:ext cx="5688632" cy="4320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sp>
        <p:nvSpPr>
          <p:cNvPr id="5" name="矩形 4"/>
          <p:cNvSpPr/>
          <p:nvPr/>
        </p:nvSpPr>
        <p:spPr bwMode="auto">
          <a:xfrm>
            <a:off x="1043608" y="5247134"/>
            <a:ext cx="5688632" cy="4320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3594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557990" cy="40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53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858715" cy="26642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971600" y="2636912"/>
            <a:ext cx="5184576" cy="3600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sp>
        <p:nvSpPr>
          <p:cNvPr id="4" name="矩形 3"/>
          <p:cNvSpPr/>
          <p:nvPr/>
        </p:nvSpPr>
        <p:spPr bwMode="auto">
          <a:xfrm>
            <a:off x="971600" y="1855313"/>
            <a:ext cx="5184576" cy="3600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980008" y="36252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切片与扩展</a:t>
            </a:r>
            <a:endParaRPr kumimoji="1"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980008" y="4334943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>
                <a:effectLst/>
                <a:latin typeface="Roboto" charset="0"/>
              </a:rPr>
              <a:t>tf.concat(values, axis, name='concat')</a:t>
            </a:r>
          </a:p>
        </p:txBody>
      </p:sp>
    </p:spTree>
    <p:extLst>
      <p:ext uri="{BB962C8B-B14F-4D97-AF65-F5344CB8AC3E}">
        <p14:creationId xmlns:p14="http://schemas.microsoft.com/office/powerpoint/2010/main" val="1620523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5616" y="2132856"/>
            <a:ext cx="7254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https://www.tensorflow.org/versions/r1.0/api_guides/python/math_ops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16483" y="908720"/>
            <a:ext cx="4740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提供给</a:t>
            </a:r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Tensor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运算的数学函数</a:t>
            </a:r>
          </a:p>
        </p:txBody>
      </p:sp>
      <p:sp>
        <p:nvSpPr>
          <p:cNvPr id="6" name="矩形 5"/>
          <p:cNvSpPr/>
          <p:nvPr/>
        </p:nvSpPr>
        <p:spPr>
          <a:xfrm>
            <a:off x="1130294" y="2996952"/>
            <a:ext cx="7254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/>
              <a:t>算术运算符</a:t>
            </a:r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zh-CN" altLang="en-US"/>
              <a:t>基本数学函数</a:t>
            </a:r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zh-CN" altLang="en-US"/>
              <a:t>矩阵运算</a:t>
            </a:r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zh-CN" altLang="en-US"/>
              <a:t>减少维度的运算</a:t>
            </a:r>
            <a:r>
              <a:rPr lang="en-US" altLang="zh-CN"/>
              <a:t>(</a:t>
            </a:r>
            <a:r>
              <a:rPr lang="zh-CN" altLang="en-US"/>
              <a:t>求均值</a:t>
            </a:r>
            <a:r>
              <a:rPr lang="en-US" altLang="zh-CN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/>
              <a:t>序列运算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3247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1600" y="2996952"/>
            <a:ext cx="765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注：这些都是在</a:t>
            </a:r>
            <a:r>
              <a:rPr kumimoji="1" lang="en-US" altLang="zh-CN" sz="2400">
                <a:solidFill>
                  <a:srgbClr val="0070C0"/>
                </a:solidFill>
              </a:rPr>
              <a:t>1.0</a:t>
            </a:r>
            <a:r>
              <a:rPr kumimoji="1" lang="zh-CN" altLang="en-US" sz="2400">
                <a:solidFill>
                  <a:srgbClr val="0070C0"/>
                </a:solidFill>
              </a:rPr>
              <a:t>版本下的函数，不同版本会有些差异</a:t>
            </a:r>
          </a:p>
        </p:txBody>
      </p:sp>
    </p:spTree>
    <p:extLst>
      <p:ext uri="{BB962C8B-B14F-4D97-AF65-F5344CB8AC3E}">
        <p14:creationId xmlns:p14="http://schemas.microsoft.com/office/powerpoint/2010/main" val="1207982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11960" y="76470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变量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3467364" y="2420888"/>
            <a:ext cx="24945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、变量的创建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、变量的初始化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3</a:t>
            </a:r>
            <a:r>
              <a:rPr kumimoji="1" lang="zh-CN" altLang="en-US" sz="2400"/>
              <a:t>、变量的作用域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253209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83968" y="69269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变量</a:t>
            </a:r>
            <a:endParaRPr kumimoji="1" lang="en-US" altLang="zh-CN" sz="2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1640" y="2780928"/>
            <a:ext cx="7193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变量也是一种</a:t>
            </a:r>
            <a:r>
              <a:rPr kumimoji="1" lang="en-US" altLang="zh-CN"/>
              <a:t>OP</a:t>
            </a:r>
            <a:r>
              <a:rPr kumimoji="1" lang="zh-CN" altLang="en-US"/>
              <a:t>，是一种特殊的张量，能够进行存储持久化，它的</a:t>
            </a:r>
            <a:endParaRPr kumimoji="1" lang="en-US" altLang="zh-CN"/>
          </a:p>
          <a:p>
            <a:r>
              <a:rPr kumimoji="1" lang="zh-CN" altLang="en-US"/>
              <a:t>值就是张量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53339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35896" y="76470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2"/>
                </a:solidFill>
              </a:rPr>
              <a:t>变量的创建</a:t>
            </a:r>
            <a:endParaRPr kumimoji="1" lang="en-US" altLang="zh-CN" sz="2800">
              <a:solidFill>
                <a:schemeClr val="accent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5656" y="1844824"/>
            <a:ext cx="592835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400"/>
              <a:t>tf.Variable(initial_value=None,</a:t>
            </a:r>
            <a:r>
              <a:rPr kumimoji="1" lang="en-US" altLang="zh-CN" sz="2400">
                <a:solidFill>
                  <a:srgbClr val="FF0000"/>
                </a:solidFill>
              </a:rPr>
              <a:t>name=None</a:t>
            </a:r>
            <a:r>
              <a:rPr kumimoji="1" lang="en-US" altLang="zh-CN" sz="240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400"/>
              <a:t>创建一个带值</a:t>
            </a:r>
            <a:r>
              <a:rPr lang="en-US" altLang="zh-CN" sz="2400"/>
              <a:t>initial_value</a:t>
            </a:r>
            <a:r>
              <a:rPr lang="zh-CN" altLang="en-US" sz="2400"/>
              <a:t>的新变量</a:t>
            </a:r>
            <a:endParaRPr lang="en-US" altLang="zh-CN" sz="2400"/>
          </a:p>
          <a:p>
            <a:pPr marL="800100" lvl="1" indent="-342900">
              <a:buFont typeface="Arial" charset="0"/>
              <a:buChar char="•"/>
            </a:pPr>
            <a:endParaRPr kumimoji="1" lang="en-US" altLang="zh-CN" sz="2400"/>
          </a:p>
          <a:p>
            <a:pPr marL="800100" lvl="1" indent="-342900">
              <a:buFont typeface="Arial" charset="0"/>
              <a:buChar char="•"/>
            </a:pPr>
            <a:endParaRPr kumimoji="1" lang="en-US" altLang="zh-CN" sz="24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/>
              <a:t>assign(value)</a:t>
            </a:r>
          </a:p>
          <a:p>
            <a:pPr lvl="1"/>
            <a:r>
              <a:rPr kumimoji="1" lang="zh-CN" altLang="en-US" sz="2400"/>
              <a:t>为变量分配一个新值</a:t>
            </a:r>
            <a:endParaRPr kumimoji="1" lang="en-US" altLang="zh-CN" sz="2400"/>
          </a:p>
          <a:p>
            <a:pPr lvl="1"/>
            <a:r>
              <a:rPr kumimoji="1" lang="zh-CN" altLang="en-US" sz="2400"/>
              <a:t>返回新值</a:t>
            </a:r>
            <a:endParaRPr kumimoji="1" lang="en-US" altLang="zh-CN" sz="2400"/>
          </a:p>
          <a:p>
            <a:pPr marL="800100" lvl="1" indent="-342900">
              <a:buFont typeface="Arial" charset="0"/>
              <a:buChar char="•"/>
            </a:pPr>
            <a:r>
              <a:rPr kumimoji="1" lang="en-US" altLang="zh-CN" sz="2400"/>
              <a:t>eval(session=None)</a:t>
            </a:r>
          </a:p>
          <a:p>
            <a:pPr lvl="1"/>
            <a:r>
              <a:rPr lang="zh-CN" altLang="en-US" sz="2400"/>
              <a:t>计算并返回此变量的值</a:t>
            </a:r>
            <a:endParaRPr lang="en-US" altLang="zh-CN" sz="2400"/>
          </a:p>
          <a:p>
            <a:pPr lvl="1"/>
            <a:endParaRPr kumimoji="1" lang="en-US" altLang="zh-CN" sz="2400"/>
          </a:p>
          <a:p>
            <a:pPr marL="800100" lvl="1" indent="-342900">
              <a:buFont typeface="Arial" charset="0"/>
              <a:buChar char="•"/>
            </a:pPr>
            <a:r>
              <a:rPr kumimoji="1" lang="en-US" altLang="zh-CN" sz="2400"/>
              <a:t>name</a:t>
            </a:r>
            <a:r>
              <a:rPr kumimoji="1" lang="zh-CN" altLang="en-US" sz="2400"/>
              <a:t>属性表示变量名字</a:t>
            </a:r>
          </a:p>
        </p:txBody>
      </p:sp>
    </p:spTree>
    <p:extLst>
      <p:ext uri="{BB962C8B-B14F-4D97-AF65-F5344CB8AC3E}">
        <p14:creationId xmlns:p14="http://schemas.microsoft.com/office/powerpoint/2010/main" val="20311113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19872" y="76470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accent2"/>
                </a:solidFill>
              </a:rPr>
              <a:t>变量的初始化</a:t>
            </a:r>
            <a:endParaRPr kumimoji="1" lang="en-US" altLang="zh-CN" sz="2800">
              <a:solidFill>
                <a:schemeClr val="accent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1760" y="2852936"/>
            <a:ext cx="48718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>
                <a:solidFill>
                  <a:srgbClr val="FF0000"/>
                </a:solidFill>
                <a:effectLst/>
              </a:rPr>
              <a:t>tf.global_variables_initializer()</a:t>
            </a:r>
          </a:p>
          <a:p>
            <a:r>
              <a:rPr kumimoji="1" lang="zh-CN" altLang="en-US" sz="2800">
                <a:solidFill>
                  <a:srgbClr val="FF0000"/>
                </a:solidFill>
              </a:rPr>
              <a:t>添加一个初始化所有变量的</a:t>
            </a:r>
            <a:r>
              <a:rPr kumimoji="1" lang="en-US" altLang="zh-CN" sz="2800">
                <a:solidFill>
                  <a:srgbClr val="FF0000"/>
                </a:solidFill>
              </a:rPr>
              <a:t>op</a:t>
            </a:r>
          </a:p>
          <a:p>
            <a:endParaRPr kumimoji="1" lang="en-US" altLang="zh-CN" sz="2800">
              <a:solidFill>
                <a:srgbClr val="FF0000"/>
              </a:solidFill>
            </a:endParaRPr>
          </a:p>
          <a:p>
            <a:r>
              <a:rPr kumimoji="1" lang="zh-CN" altLang="en-US" sz="2800">
                <a:solidFill>
                  <a:srgbClr val="FF0000"/>
                </a:solidFill>
              </a:rPr>
              <a:t>在会话中开启</a:t>
            </a:r>
            <a:endParaRPr kumimoji="1" lang="en-US" altLang="zh-CN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68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8338036" cy="47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0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89457" y="836712"/>
            <a:ext cx="384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</a:rPr>
              <a:t>可视化学习</a:t>
            </a:r>
            <a:r>
              <a:rPr lang="en-US" altLang="zh-CN" sz="2800" b="1">
                <a:solidFill>
                  <a:schemeClr val="accent2"/>
                </a:solidFill>
              </a:rPr>
              <a:t>Tensorboard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685" y="1772816"/>
            <a:ext cx="871495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/>
              <a:t>数据序列化</a:t>
            </a:r>
            <a:r>
              <a:rPr lang="en-US" altLang="zh-CN"/>
              <a:t>-events</a:t>
            </a:r>
            <a:r>
              <a:rPr lang="zh-CN" altLang="en-US"/>
              <a:t>文件</a:t>
            </a:r>
            <a:endParaRPr lang="en-US" altLang="zh-CN"/>
          </a:p>
          <a:p>
            <a:r>
              <a:rPr lang="en-US" altLang="zh-CN"/>
              <a:t>TensorBoard </a:t>
            </a:r>
            <a:r>
              <a:rPr lang="zh-CN" altLang="en-US"/>
              <a:t>通过读取 </a:t>
            </a:r>
            <a:r>
              <a:rPr lang="en-US" altLang="zh-CN"/>
              <a:t>TensorFlow </a:t>
            </a:r>
            <a:r>
              <a:rPr lang="zh-CN" altLang="en-US"/>
              <a:t>的事件文件来运行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en-US" altLang="zh-CN"/>
              <a:t>tf.summary.FileWriter('/tmp/tensorflow/summary/test/', graph=</a:t>
            </a:r>
          </a:p>
          <a:p>
            <a:r>
              <a:rPr lang="en-US" altLang="zh-CN"/>
              <a:t>default_graph)</a:t>
            </a:r>
          </a:p>
          <a:p>
            <a:r>
              <a:rPr lang="zh-CN" altLang="en-US"/>
              <a:t>返回</a:t>
            </a:r>
            <a:r>
              <a:rPr lang="en-US" altLang="zh-CN"/>
              <a:t>filewriter,</a:t>
            </a:r>
            <a:r>
              <a:rPr lang="zh-CN" altLang="en-US"/>
              <a:t>写入事件文件到指定目录</a:t>
            </a:r>
            <a:r>
              <a:rPr lang="en-US" altLang="zh-CN"/>
              <a:t>(</a:t>
            </a:r>
            <a:r>
              <a:rPr lang="zh-CN" altLang="en-US">
                <a:solidFill>
                  <a:srgbClr val="FF0000"/>
                </a:solidFill>
              </a:rPr>
              <a:t>最好用绝对路径</a:t>
            </a:r>
            <a:r>
              <a:rPr lang="en-US" altLang="zh-CN"/>
              <a:t>)</a:t>
            </a:r>
            <a:r>
              <a:rPr lang="zh-CN" altLang="en-US"/>
              <a:t>，以提供给</a:t>
            </a:r>
            <a:r>
              <a:rPr lang="en-US" altLang="zh-CN"/>
              <a:t>tensorboard</a:t>
            </a:r>
            <a:r>
              <a:rPr lang="zh-CN" altLang="en-US"/>
              <a:t>使用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zh-CN" altLang="en-US"/>
              <a:t>开启</a:t>
            </a:r>
            <a:endParaRPr lang="en-US" altLang="zh-CN"/>
          </a:p>
          <a:p>
            <a:r>
              <a:rPr lang="en-US" altLang="zh-CN"/>
              <a:t>tensorboard    --logdir=/tmp/tensorflow/summary/test/</a:t>
            </a:r>
          </a:p>
          <a:p>
            <a:endParaRPr lang="en-US" altLang="zh-CN"/>
          </a:p>
          <a:p>
            <a:r>
              <a:rPr lang="zh-CN" altLang="en-US"/>
              <a:t>一般浏览器打开为</a:t>
            </a:r>
            <a:r>
              <a:rPr lang="en-US" altLang="zh-CN"/>
              <a:t>127.0.0.1:6006</a:t>
            </a:r>
          </a:p>
          <a:p>
            <a:endParaRPr lang="en-US" altLang="zh-CN"/>
          </a:p>
          <a:p>
            <a:r>
              <a:rPr lang="zh-CN" altLang="en-US">
                <a:solidFill>
                  <a:srgbClr val="0070C0"/>
                </a:solidFill>
              </a:rPr>
              <a:t>注：修改程序后，再保存一遍会有新的事件文件，打开默认为最新</a:t>
            </a:r>
          </a:p>
        </p:txBody>
      </p:sp>
    </p:spTree>
    <p:extLst>
      <p:ext uri="{BB962C8B-B14F-4D97-AF65-F5344CB8AC3E}">
        <p14:creationId xmlns:p14="http://schemas.microsoft.com/office/powerpoint/2010/main" val="2044213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7917960" cy="46008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03848" y="76470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2"/>
                </a:solidFill>
              </a:rPr>
              <a:t>图中的符号意义</a:t>
            </a:r>
          </a:p>
        </p:txBody>
      </p:sp>
    </p:spTree>
    <p:extLst>
      <p:ext uri="{BB962C8B-B14F-4D97-AF65-F5344CB8AC3E}">
        <p14:creationId xmlns:p14="http://schemas.microsoft.com/office/powerpoint/2010/main" val="164808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55576" y="4293096"/>
            <a:ext cx="3816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Helvetica-Light" charset="0"/>
              </a:rPr>
              <a:t>A yellow bus driving down a road with green trees and green grass in the background.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2" y="1426623"/>
            <a:ext cx="3920435" cy="2520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40471"/>
            <a:ext cx="3761213" cy="24925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04048" y="4293096"/>
            <a:ext cx="38332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Helvetica-Light" charset="0"/>
              </a:rPr>
              <a:t>Living room with white couch and blue carpeting. The room in the apartment gets some afternoon sun.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94672" y="58772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这些都是深度学习程序所写</a:t>
            </a:r>
          </a:p>
        </p:txBody>
      </p:sp>
    </p:spTree>
    <p:extLst>
      <p:ext uri="{BB962C8B-B14F-4D97-AF65-F5344CB8AC3E}">
        <p14:creationId xmlns:p14="http://schemas.microsoft.com/office/powerpoint/2010/main" val="1057820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3888" y="76470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2"/>
                </a:solidFill>
              </a:rPr>
              <a:t>增加变量显示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15616" y="2780928"/>
            <a:ext cx="81814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/>
              <a:t>1</a:t>
            </a:r>
            <a:r>
              <a:rPr lang="zh-CN" altLang="en-US" sz="2000"/>
              <a:t>、收集变量</a:t>
            </a: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tf.summary.scalar(name=’’,tensor) </a:t>
            </a:r>
            <a:r>
              <a:rPr lang="zh-CN" altLang="en-US" sz="2000"/>
              <a:t>收集对于损失函数和准确率</a:t>
            </a:r>
            <a:endParaRPr lang="en-US" altLang="zh-CN" sz="2000"/>
          </a:p>
          <a:p>
            <a:pPr lvl="1"/>
            <a:r>
              <a:rPr lang="zh-CN" altLang="en-US" sz="2000"/>
              <a:t>等单值变量</a:t>
            </a:r>
            <a:r>
              <a:rPr lang="en-US" altLang="zh-CN" sz="2000"/>
              <a:t>,name</a:t>
            </a:r>
            <a:r>
              <a:rPr lang="zh-CN" altLang="en-US" sz="2000"/>
              <a:t>为变量的名字，</a:t>
            </a:r>
            <a:r>
              <a:rPr lang="en-US" altLang="zh-CN" sz="2000"/>
              <a:t>tensor</a:t>
            </a:r>
            <a:r>
              <a:rPr lang="zh-CN" altLang="en-US" sz="2000"/>
              <a:t>为值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tf.summary.histogram(name=‘’,tensor) </a:t>
            </a:r>
            <a:r>
              <a:rPr lang="zh-CN" altLang="en-US" sz="2000"/>
              <a:t>收集高维度的变量参数</a:t>
            </a: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tf.summary.image(</a:t>
            </a:r>
            <a:r>
              <a:rPr lang="en-US" altLang="zh-CN" sz="2000">
                <a:effectLst/>
              </a:rPr>
              <a:t>name=‘’,tensor</a:t>
            </a:r>
            <a:r>
              <a:rPr lang="en-US" altLang="zh-CN" sz="2000"/>
              <a:t>) </a:t>
            </a:r>
            <a:r>
              <a:rPr lang="zh-CN" altLang="en-US" sz="2000"/>
              <a:t>收集输入的图片张量能显示图片</a:t>
            </a: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1138409" y="4501569"/>
            <a:ext cx="75573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/>
              <a:t>2</a:t>
            </a:r>
            <a:r>
              <a:rPr lang="zh-CN" altLang="en-US" sz="2000"/>
              <a:t>、合并变量写入事件文件</a:t>
            </a: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merged = tf.summary.merge_all()</a:t>
            </a:r>
            <a:endParaRPr lang="zh-CN" altLang="en-US" sz="2000"/>
          </a:p>
          <a:p>
            <a:pPr marL="742950" lvl="1" indent="-285750">
              <a:buFont typeface="Arial" charset="0"/>
              <a:buChar char="•"/>
            </a:pPr>
            <a:r>
              <a:rPr lang="zh-CN" altLang="en-US" sz="2000"/>
              <a:t>运行合并：</a:t>
            </a:r>
            <a:r>
              <a:rPr lang="en-US" altLang="zh-CN" sz="2000"/>
              <a:t>summary = sess.run(merged)</a:t>
            </a:r>
            <a:r>
              <a:rPr lang="zh-CN" altLang="en-US" sz="2000"/>
              <a:t>，</a:t>
            </a:r>
            <a:r>
              <a:rPr lang="zh-CN" altLang="en-US" sz="2000">
                <a:solidFill>
                  <a:srgbClr val="FF0000"/>
                </a:solidFill>
              </a:rPr>
              <a:t>每次迭代都需运行</a:t>
            </a:r>
            <a:endParaRPr lang="en-US" altLang="zh-CN" sz="2000">
              <a:solidFill>
                <a:srgbClr val="FF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sz="2000"/>
              <a:t>添加：</a:t>
            </a:r>
            <a:r>
              <a:rPr lang="en-US" altLang="zh-CN" sz="2000"/>
              <a:t>FileWriter.add_summary(summary,i),</a:t>
            </a:r>
            <a:r>
              <a:rPr lang="en-US" altLang="zh-CN" sz="2000">
                <a:solidFill>
                  <a:srgbClr val="FF0000"/>
                </a:solidFill>
              </a:rPr>
              <a:t>i</a:t>
            </a:r>
            <a:r>
              <a:rPr lang="zh-CN" altLang="en-US" sz="2000">
                <a:solidFill>
                  <a:srgbClr val="FF0000"/>
                </a:solidFill>
              </a:rPr>
              <a:t>表示第几次的值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1983610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目的：</a:t>
            </a:r>
            <a:r>
              <a:rPr kumimoji="1" lang="zh-CN" altLang="en-US">
                <a:solidFill>
                  <a:srgbClr val="FF0000"/>
                </a:solidFill>
              </a:rPr>
              <a:t>观察模型的参数、损失值等变量值的变化</a:t>
            </a:r>
          </a:p>
        </p:txBody>
      </p:sp>
    </p:spTree>
    <p:extLst>
      <p:ext uri="{BB962C8B-B14F-4D97-AF65-F5344CB8AC3E}">
        <p14:creationId xmlns:p14="http://schemas.microsoft.com/office/powerpoint/2010/main" val="1140432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1640" y="836712"/>
            <a:ext cx="6426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rgbClr val="0070C0"/>
                </a:solidFill>
              </a:rPr>
              <a:t>tensorflow</a:t>
            </a:r>
            <a:r>
              <a:rPr kumimoji="1" lang="zh-CN" altLang="en-US" sz="2800">
                <a:solidFill>
                  <a:srgbClr val="0070C0"/>
                </a:solidFill>
              </a:rPr>
              <a:t>实现一个简单的线性回归案例</a:t>
            </a:r>
            <a:endParaRPr kumimoji="1" lang="en-US" altLang="zh-CN" sz="280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35896" y="2924944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zh-CN" altLang="en-US" sz="2400"/>
              <a:t>简单的</a:t>
            </a:r>
            <a:r>
              <a:rPr kumimoji="1" lang="en-US" altLang="zh-CN" sz="2400"/>
              <a:t>API</a:t>
            </a:r>
            <a:r>
              <a:rPr kumimoji="1" lang="zh-CN" altLang="en-US" sz="2400"/>
              <a:t>介绍</a:t>
            </a:r>
            <a:endParaRPr kumimoji="1" lang="en-US" altLang="zh-CN" sz="24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en-US" altLang="zh-CN" sz="24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zh-CN" altLang="en-US" sz="2400"/>
              <a:t>线性回归实现</a:t>
            </a:r>
          </a:p>
        </p:txBody>
      </p:sp>
    </p:spTree>
    <p:extLst>
      <p:ext uri="{BB962C8B-B14F-4D97-AF65-F5344CB8AC3E}">
        <p14:creationId xmlns:p14="http://schemas.microsoft.com/office/powerpoint/2010/main" val="1184838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764867" y="9087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rgbClr val="0070C0"/>
                </a:solidFill>
              </a:rPr>
              <a:t>结果演示</a:t>
            </a:r>
            <a:endParaRPr kumimoji="1" lang="en-US" altLang="zh-CN" sz="280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04864"/>
            <a:ext cx="8935684" cy="265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23928" y="29249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rgbClr val="0070C0"/>
                </a:solidFill>
              </a:rPr>
              <a:t>动画</a:t>
            </a:r>
            <a:r>
              <a:rPr kumimoji="1" lang="zh-CN" altLang="en-US" sz="2800">
                <a:solidFill>
                  <a:srgbClr val="0070C0"/>
                </a:solidFill>
              </a:rPr>
              <a:t>演示</a:t>
            </a:r>
            <a:endParaRPr kumimoji="1" lang="en-US" altLang="zh-CN" sz="2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1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7864" y="764704"/>
            <a:ext cx="2987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0070C0"/>
                </a:solidFill>
              </a:rPr>
              <a:t>Tensorflow</a:t>
            </a:r>
            <a:r>
              <a:rPr kumimoji="1" lang="zh-CN" altLang="en-US" sz="2800">
                <a:solidFill>
                  <a:srgbClr val="0070C0"/>
                </a:solidFill>
              </a:rPr>
              <a:t>运算</a:t>
            </a:r>
            <a:r>
              <a:rPr kumimoji="1" lang="en-US" altLang="zh-CN" sz="2800">
                <a:solidFill>
                  <a:srgbClr val="0070C0"/>
                </a:solidFill>
              </a:rPr>
              <a:t>API</a:t>
            </a:r>
            <a:endParaRPr kumimoji="1" lang="zh-CN" altLang="en-US" sz="280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1760" y="1988840"/>
            <a:ext cx="37349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400"/>
              <a:t>矩阵运算</a:t>
            </a:r>
            <a:endParaRPr kumimoji="1" lang="en-US" altLang="zh-CN" sz="24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/>
              <a:t>tf.matmul(x,</a:t>
            </a:r>
            <a:r>
              <a:rPr kumimoji="1" lang="zh-CN" altLang="en-US" sz="2400"/>
              <a:t> </a:t>
            </a:r>
            <a:r>
              <a:rPr kumimoji="1" lang="en-US" altLang="zh-CN" sz="2400"/>
              <a:t>w)</a:t>
            </a:r>
          </a:p>
          <a:p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400"/>
              <a:t>平方</a:t>
            </a:r>
            <a:endParaRPr kumimoji="1" lang="en-US" altLang="zh-CN" sz="24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/>
              <a:t>tf.square(error)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400"/>
              <a:t>均值</a:t>
            </a:r>
            <a:endParaRPr kumimoji="1" lang="en-US" altLang="zh-CN" sz="24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/>
              <a:t>tf.reduce_mean(error)</a:t>
            </a:r>
          </a:p>
        </p:txBody>
      </p:sp>
    </p:spTree>
    <p:extLst>
      <p:ext uri="{BB962C8B-B14F-4D97-AF65-F5344CB8AC3E}">
        <p14:creationId xmlns:p14="http://schemas.microsoft.com/office/powerpoint/2010/main" val="2983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1640" y="2492896"/>
            <a:ext cx="81186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/>
              <a:t>tf.train.GradientDescentOptimizer(learning_rate)</a:t>
            </a:r>
          </a:p>
          <a:p>
            <a:r>
              <a:rPr lang="en-US" altLang="zh-CN" sz="2400"/>
              <a:t>	</a:t>
            </a:r>
            <a:r>
              <a:rPr lang="zh-CN" altLang="en-US" sz="2400"/>
              <a:t>梯度下降优化</a:t>
            </a:r>
            <a:endParaRPr lang="en-US" altLang="zh-CN" sz="2400"/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400"/>
              <a:t>learning_rate:</a:t>
            </a:r>
            <a:r>
              <a:rPr lang="zh-CN" altLang="en-US" sz="2400"/>
              <a:t>学习率，一般为</a:t>
            </a:r>
            <a:endParaRPr lang="en-US" altLang="zh-CN" sz="2400"/>
          </a:p>
          <a:p>
            <a:pPr marL="914400" lvl="1" indent="-457200">
              <a:buFont typeface="Arial" charset="0"/>
              <a:buChar char="•"/>
            </a:pPr>
            <a:endParaRPr lang="en-US" altLang="zh-CN" sz="2400"/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400"/>
              <a:t>method:</a:t>
            </a:r>
          </a:p>
          <a:p>
            <a:pPr marL="914400" lvl="1" indent="-457200">
              <a:buFont typeface="Arial" charset="0"/>
              <a:buChar char="•"/>
            </a:pPr>
            <a:endParaRPr lang="en-US" altLang="zh-CN" sz="2400"/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400"/>
              <a:t>return:</a:t>
            </a:r>
            <a:r>
              <a:rPr lang="zh-CN" altLang="en-US" sz="2400"/>
              <a:t>梯度下降</a:t>
            </a:r>
            <a:r>
              <a:rPr lang="en-US" altLang="zh-CN" sz="2400"/>
              <a:t>op</a:t>
            </a:r>
          </a:p>
        </p:txBody>
      </p:sp>
      <p:sp>
        <p:nvSpPr>
          <p:cNvPr id="5" name="矩形 4"/>
          <p:cNvSpPr/>
          <p:nvPr/>
        </p:nvSpPr>
        <p:spPr>
          <a:xfrm>
            <a:off x="3419872" y="908720"/>
            <a:ext cx="2097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rgbClr val="0070C0"/>
                </a:solidFill>
              </a:rPr>
              <a:t>梯度下降</a:t>
            </a:r>
            <a:r>
              <a:rPr kumimoji="1" lang="en-US" altLang="zh-CN" sz="2800">
                <a:solidFill>
                  <a:srgbClr val="0070C0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339989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23728" y="764704"/>
            <a:ext cx="5330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rgbClr val="0070C0"/>
                </a:solidFill>
              </a:rPr>
              <a:t>Tensorboard</a:t>
            </a:r>
            <a:r>
              <a:rPr kumimoji="1" lang="zh-CN" altLang="en-US" sz="2800">
                <a:solidFill>
                  <a:srgbClr val="0070C0"/>
                </a:solidFill>
              </a:rPr>
              <a:t>观察图结构</a:t>
            </a:r>
            <a:r>
              <a:rPr kumimoji="1" lang="en-US" altLang="zh-CN" sz="2800">
                <a:solidFill>
                  <a:srgbClr val="0070C0"/>
                </a:solidFill>
              </a:rPr>
              <a:t>,</a:t>
            </a:r>
            <a:r>
              <a:rPr kumimoji="1" lang="zh-CN" altLang="en-US" sz="2800">
                <a:solidFill>
                  <a:srgbClr val="0070C0"/>
                </a:solidFill>
              </a:rPr>
              <a:t>变量显示</a:t>
            </a:r>
            <a:endParaRPr kumimoji="1" lang="en-US" altLang="zh-CN" sz="280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44824"/>
            <a:ext cx="8681013" cy="34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0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1920" y="101096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作用域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91680" y="213285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想一想之前函数里面，一个变量的作用域？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479" y="3223429"/>
            <a:ext cx="434482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63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59832" y="836712"/>
            <a:ext cx="3554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accent2"/>
                </a:solidFill>
              </a:rPr>
              <a:t>tensorflow</a:t>
            </a:r>
            <a:r>
              <a:rPr kumimoji="1" lang="zh-CN" altLang="en-US" sz="2800">
                <a:solidFill>
                  <a:schemeClr val="accent2"/>
                </a:solidFill>
              </a:rPr>
              <a:t>变量作用域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19726" y="1768642"/>
            <a:ext cx="688278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/>
              <a:t>tf.variable_scope(&lt;scope_name&gt;)</a:t>
            </a:r>
            <a:r>
              <a:rPr lang="zh-CN" altLang="en-US" sz="2400"/>
              <a:t>创建指定名字的</a:t>
            </a:r>
            <a:endParaRPr lang="en-US" altLang="zh-CN" sz="2400"/>
          </a:p>
          <a:p>
            <a:r>
              <a:rPr lang="zh-CN" altLang="en-US" sz="2400"/>
              <a:t>变量作用域</a:t>
            </a:r>
            <a:endParaRPr lang="en-US" altLang="zh-CN" sz="2400"/>
          </a:p>
          <a:p>
            <a:endParaRPr kumimoji="1" lang="en-US" altLang="zh-CN" sz="2400"/>
          </a:p>
          <a:p>
            <a:r>
              <a:rPr kumimoji="1" lang="zh-CN" altLang="en-US" sz="2400">
                <a:solidFill>
                  <a:srgbClr val="0070C0"/>
                </a:solidFill>
              </a:rPr>
              <a:t>观察变量的</a:t>
            </a:r>
            <a:r>
              <a:rPr kumimoji="1" lang="en-US" altLang="zh-CN" sz="2400">
                <a:solidFill>
                  <a:srgbClr val="0070C0"/>
                </a:solidFill>
              </a:rPr>
              <a:t>name</a:t>
            </a:r>
            <a:r>
              <a:rPr kumimoji="1" lang="zh-CN" altLang="en-US" sz="2400">
                <a:solidFill>
                  <a:srgbClr val="0070C0"/>
                </a:solidFill>
              </a:rPr>
              <a:t>改变？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endParaRPr kumimoji="1" lang="en-US" altLang="zh-CN" sz="2400">
              <a:solidFill>
                <a:srgbClr val="0070C0"/>
              </a:solidFill>
            </a:endParaRPr>
          </a:p>
          <a:p>
            <a:endParaRPr kumimoji="1" lang="en-US" altLang="zh-CN" sz="240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400"/>
              <a:t>嵌套使用变量作用域</a:t>
            </a:r>
            <a:endParaRPr kumimoji="1" lang="en-US" altLang="zh-CN" sz="2400"/>
          </a:p>
          <a:p>
            <a:pPr marL="342900" indent="-342900">
              <a:buFont typeface="Arial" charset="0"/>
              <a:buChar char="•"/>
            </a:pPr>
            <a:endParaRPr kumimoji="1" lang="en-US" altLang="zh-CN" sz="2400"/>
          </a:p>
          <a:p>
            <a:r>
              <a:rPr kumimoji="1" lang="zh-CN" altLang="en-US" sz="2400">
                <a:solidFill>
                  <a:srgbClr val="0070C0"/>
                </a:solidFill>
              </a:rPr>
              <a:t>观察变量的</a:t>
            </a:r>
            <a:r>
              <a:rPr kumimoji="1" lang="en-US" altLang="zh-CN" sz="2400">
                <a:solidFill>
                  <a:srgbClr val="0070C0"/>
                </a:solidFill>
              </a:rPr>
              <a:t>name</a:t>
            </a:r>
            <a:r>
              <a:rPr kumimoji="1" lang="zh-CN" altLang="en-US" sz="2400">
                <a:solidFill>
                  <a:srgbClr val="0070C0"/>
                </a:solidFill>
              </a:rPr>
              <a:t>改变？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68216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7853" y="1455821"/>
            <a:ext cx="6675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chemeClr val="accent2"/>
                </a:solidFill>
              </a:rPr>
              <a:t>如果在之前，给变量取相同的</a:t>
            </a:r>
            <a:r>
              <a:rPr kumimoji="1" lang="en-US" altLang="zh-CN" sz="2000">
                <a:solidFill>
                  <a:schemeClr val="accent2"/>
                </a:solidFill>
              </a:rPr>
              <a:t>name</a:t>
            </a:r>
            <a:r>
              <a:rPr kumimoji="1" lang="zh-CN" altLang="en-US" sz="2000">
                <a:solidFill>
                  <a:schemeClr val="accent2"/>
                </a:solidFill>
              </a:rPr>
              <a:t>会出现什么样的情况？</a:t>
            </a:r>
            <a:endParaRPr kumimoji="1" lang="en-US" altLang="zh-CN" sz="200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92" y="2924944"/>
            <a:ext cx="5819599" cy="13435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1331640" y="3501008"/>
            <a:ext cx="3168352" cy="98352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71715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294216" cy="477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52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83768" y="764704"/>
            <a:ext cx="46315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accent2"/>
                </a:solidFill>
              </a:rPr>
              <a:t>tensorflow</a:t>
            </a:r>
            <a:r>
              <a:rPr kumimoji="1" lang="zh-CN" altLang="en-US" sz="2800">
                <a:solidFill>
                  <a:schemeClr val="accent2"/>
                </a:solidFill>
              </a:rPr>
              <a:t>变量作用域的作用</a:t>
            </a:r>
            <a:endParaRPr kumimoji="1" lang="en-US" altLang="zh-CN" sz="2800">
              <a:solidFill>
                <a:schemeClr val="accent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00714" y="2924944"/>
            <a:ext cx="4782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400"/>
              <a:t>让模型代码更加清晰，作用分明</a:t>
            </a:r>
          </a:p>
        </p:txBody>
      </p:sp>
    </p:spTree>
    <p:extLst>
      <p:ext uri="{BB962C8B-B14F-4D97-AF65-F5344CB8AC3E}">
        <p14:creationId xmlns:p14="http://schemas.microsoft.com/office/powerpoint/2010/main" val="142091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5856" y="90872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模型保存和加载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66115" y="1844824"/>
            <a:ext cx="747672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/>
              <a:t>tf.train.Saver(var_list=None,max_to_keep=5)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var_list:</a:t>
            </a:r>
            <a:r>
              <a:rPr lang="zh-CN" altLang="en-US" sz="2000"/>
              <a:t>指定将要保存和还原的</a:t>
            </a:r>
            <a:r>
              <a:rPr lang="zh-CN" altLang="en-US" sz="2000">
                <a:solidFill>
                  <a:srgbClr val="FF0000"/>
                </a:solidFill>
              </a:rPr>
              <a:t>变量</a:t>
            </a:r>
            <a:r>
              <a:rPr lang="zh-CN" altLang="en-US" sz="2000"/>
              <a:t>。它可以作为一个</a:t>
            </a:r>
            <a:endParaRPr lang="en-US" altLang="zh-CN" sz="2000"/>
          </a:p>
          <a:p>
            <a:pPr lvl="1"/>
            <a:r>
              <a:rPr lang="en-US" altLang="zh-CN" sz="2000"/>
              <a:t>dict</a:t>
            </a:r>
            <a:r>
              <a:rPr lang="zh-CN" altLang="en-US" sz="2000"/>
              <a:t>或一个列表传递</a:t>
            </a:r>
            <a:r>
              <a:rPr lang="en-US" altLang="zh-CN" sz="200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max_to_keep</a:t>
            </a:r>
            <a:r>
              <a:rPr lang="zh-CN" altLang="en-US" sz="2000"/>
              <a:t>：指示要保留的最近检查点文件的最大数量。</a:t>
            </a:r>
            <a:endParaRPr lang="en-US" altLang="zh-CN" sz="2000"/>
          </a:p>
          <a:p>
            <a:pPr lvl="1"/>
            <a:r>
              <a:rPr lang="zh-CN" altLang="en-US" sz="2000"/>
              <a:t>创建新文件时，会删除</a:t>
            </a:r>
            <a:r>
              <a:rPr lang="zh-CN" altLang="en-US"/>
              <a:t>较旧的文件。如果无或</a:t>
            </a:r>
            <a:r>
              <a:rPr lang="en-US" altLang="zh-CN"/>
              <a:t>0</a:t>
            </a:r>
            <a:r>
              <a:rPr lang="zh-CN" altLang="en-US"/>
              <a:t>，则保留所有</a:t>
            </a:r>
            <a:endParaRPr lang="en-US" altLang="zh-CN"/>
          </a:p>
          <a:p>
            <a:pPr lvl="1"/>
            <a:r>
              <a:rPr lang="zh-CN" altLang="en-US"/>
              <a:t>检查点文件。默认为</a:t>
            </a:r>
            <a:r>
              <a:rPr lang="en-US" altLang="zh-CN"/>
              <a:t>5</a:t>
            </a:r>
            <a:r>
              <a:rPr lang="zh-CN" altLang="en-US"/>
              <a:t>（即保留最新的</a:t>
            </a:r>
            <a:r>
              <a:rPr lang="en-US" altLang="zh-CN"/>
              <a:t>5</a:t>
            </a:r>
            <a:r>
              <a:rPr lang="zh-CN" altLang="en-US"/>
              <a:t>个</a:t>
            </a:r>
            <a:r>
              <a:rPr lang="zh-CN" altLang="en-US">
                <a:solidFill>
                  <a:srgbClr val="FF0000"/>
                </a:solidFill>
              </a:rPr>
              <a:t>检查点文件</a:t>
            </a:r>
            <a:r>
              <a:rPr lang="zh-CN" altLang="en-US"/>
              <a:t>。）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72648" y="4581128"/>
            <a:ext cx="5421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/>
              <a:t>例如：</a:t>
            </a:r>
            <a:r>
              <a:rPr lang="en-US" altLang="zh-CN"/>
              <a:t>saver.save(sess, '/tmp/ckpt/test/model')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/>
              <a:t>saver.restore(sess, '/tmp/ckpt/test/model')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保存文件格式：</a:t>
            </a:r>
            <a:r>
              <a:rPr kumimoji="1" lang="en-US" altLang="zh-CN"/>
              <a:t>checkpoint</a:t>
            </a:r>
            <a:r>
              <a:rPr kumimoji="1" lang="zh-CN" altLang="en-US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1325460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87489"/>
            <a:ext cx="7631053" cy="21555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72589" y="95049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自定义命令行参数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7832" y="154004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</a:t>
            </a:r>
            <a:r>
              <a:rPr kumimoji="1" lang="zh-CN" altLang="en-US"/>
              <a:t>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1205" y="4305162"/>
            <a:ext cx="7305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2</a:t>
            </a:r>
            <a:r>
              <a:rPr kumimoji="1" lang="zh-CN" altLang="en-US" b="1"/>
              <a:t>、</a:t>
            </a:r>
            <a:r>
              <a:rPr lang="zh-CN" altLang="en-US" b="1"/>
              <a:t> </a:t>
            </a:r>
            <a:r>
              <a:rPr lang="en-US" altLang="zh-CN" b="1"/>
              <a:t>tf.app.flags.,</a:t>
            </a:r>
            <a:r>
              <a:rPr lang="zh-CN" altLang="en-US" b="1"/>
              <a:t>在</a:t>
            </a:r>
            <a:r>
              <a:rPr lang="en-US" altLang="zh-CN" b="1"/>
              <a:t>flags</a:t>
            </a:r>
            <a:r>
              <a:rPr lang="zh-CN" altLang="en-US" b="1"/>
              <a:t>有一个</a:t>
            </a:r>
            <a:r>
              <a:rPr lang="en-US" altLang="zh-CN" b="1"/>
              <a:t>FLAGS</a:t>
            </a:r>
            <a:r>
              <a:rPr lang="zh-CN" altLang="en-US" b="1"/>
              <a:t>标志，它在程序中可以调用到我们</a:t>
            </a:r>
            <a:endParaRPr lang="en-US" altLang="zh-CN" b="1"/>
          </a:p>
          <a:p>
            <a:r>
              <a:rPr lang="zh-CN" altLang="en-US" b="1"/>
              <a:t>前面具体定义的</a:t>
            </a:r>
            <a:r>
              <a:rPr lang="en-US" altLang="zh-CN" b="1"/>
              <a:t>flag_name</a:t>
            </a:r>
          </a:p>
          <a:p>
            <a:endParaRPr kumimoji="1" lang="en-US" altLang="zh-CN" b="1"/>
          </a:p>
          <a:p>
            <a:endParaRPr kumimoji="1" lang="en-US" altLang="zh-CN" b="1"/>
          </a:p>
          <a:p>
            <a:r>
              <a:rPr kumimoji="1" lang="en-US" altLang="zh-CN" b="1"/>
              <a:t>3</a:t>
            </a:r>
            <a:r>
              <a:rPr kumimoji="1" lang="zh-CN" altLang="en-US" b="1"/>
              <a:t>、通过</a:t>
            </a:r>
            <a:r>
              <a:rPr kumimoji="1" lang="en-US" altLang="zh-CN" b="1"/>
              <a:t>tf.app.run()</a:t>
            </a:r>
            <a:r>
              <a:rPr kumimoji="1" lang="zh-CN" altLang="en-US" b="1"/>
              <a:t>启动</a:t>
            </a:r>
            <a:r>
              <a:rPr kumimoji="1" lang="en-US" altLang="zh-CN" b="1"/>
              <a:t>main(argv)</a:t>
            </a:r>
            <a:r>
              <a:rPr kumimoji="1" lang="zh-CN" altLang="en-US" b="1"/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761525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36712"/>
            <a:ext cx="7033716" cy="543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041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7620252" cy="45002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07904" y="76470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聊天对话系统</a:t>
            </a:r>
          </a:p>
        </p:txBody>
      </p:sp>
    </p:spTree>
    <p:extLst>
      <p:ext uri="{BB962C8B-B14F-4D97-AF65-F5344CB8AC3E}">
        <p14:creationId xmlns:p14="http://schemas.microsoft.com/office/powerpoint/2010/main" val="167487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3888" y="83671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0070C0"/>
                </a:solidFill>
              </a:rPr>
              <a:t>深度学习介绍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1640" y="2996952"/>
            <a:ext cx="7340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深度学习，如</a:t>
            </a:r>
            <a:r>
              <a:rPr lang="zh-CN" altLang="en-US">
                <a:solidFill>
                  <a:srgbClr val="FF0000"/>
                </a:solidFill>
              </a:rPr>
              <a:t>深度神经网络、卷积神经网络</a:t>
            </a:r>
            <a:r>
              <a:rPr lang="zh-CN" altLang="en-US"/>
              <a:t>和递归神经网络已被应用</a:t>
            </a:r>
            <a:endParaRPr lang="en-US" altLang="zh-CN"/>
          </a:p>
          <a:p>
            <a:r>
              <a:rPr lang="zh-CN" altLang="en-US"/>
              <a:t>计算机视觉、语音识别、自然语言处理、音频识别与生物信息学等领域</a:t>
            </a:r>
            <a:endParaRPr lang="en-US" altLang="zh-CN"/>
          </a:p>
          <a:p>
            <a:r>
              <a:rPr lang="zh-CN" altLang="en-US"/>
              <a:t>并获取了极好的效果。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1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</TotalTime>
  <Words>1510</Words>
  <Application>Microsoft Macintosh PowerPoint</Application>
  <PresentationFormat>全屏显示(4:3)</PresentationFormat>
  <Paragraphs>316</Paragraphs>
  <Slides>74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3" baseType="lpstr">
      <vt:lpstr>Calibri</vt:lpstr>
      <vt:lpstr>DengXian</vt:lpstr>
      <vt:lpstr>Helvetica Neue</vt:lpstr>
      <vt:lpstr>Helvetica-Light</vt:lpstr>
      <vt:lpstr>Roboto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认识Tensorflow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Tensorflow的安装</vt:lpstr>
      <vt:lpstr>开启GPU支持(不推荐)</vt:lpstr>
      <vt:lpstr>Tensorflow初体验</vt:lpstr>
      <vt:lpstr>加法运算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胡星辉</cp:lastModifiedBy>
  <cp:revision>92</cp:revision>
  <dcterms:created xsi:type="dcterms:W3CDTF">2015-06-29T07:19:00Z</dcterms:created>
  <dcterms:modified xsi:type="dcterms:W3CDTF">2017-10-28T09:41:52Z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